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8" r:id="rId2"/>
    <p:sldId id="319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8572" y="519175"/>
            <a:ext cx="679323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7864" y="2445464"/>
            <a:ext cx="8791575" cy="2007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31689" y="6638159"/>
            <a:ext cx="274954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pPr marL="136525">
                <a:lnSpc>
                  <a:spcPts val="165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91117" y="1182582"/>
            <a:ext cx="8911167" cy="122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+mn-lt"/>
              </a:rPr>
              <a:t>B.Sc. Semester-IV</a:t>
            </a:r>
            <a:endParaRPr lang="en-IN" sz="2400" b="1" dirty="0">
              <a:latin typeface="+mn-lt"/>
            </a:endParaRPr>
          </a:p>
          <a:p>
            <a:pPr algn="ctr">
              <a:defRPr/>
            </a:pPr>
            <a:r>
              <a:rPr lang="en-US" sz="2400" b="1" dirty="0">
                <a:latin typeface="+mn-lt"/>
              </a:rPr>
              <a:t>Core Course-IX (CC-IX)</a:t>
            </a:r>
            <a:endParaRPr lang="en-IN" sz="2400" b="1" dirty="0">
              <a:latin typeface="+mn-lt"/>
            </a:endParaRPr>
          </a:p>
          <a:p>
            <a:pPr algn="ctr">
              <a:defRPr/>
            </a:pPr>
            <a:r>
              <a:rPr lang="en-US" sz="2400" b="1" cap="all" dirty="0">
                <a:latin typeface="+mn-lt"/>
              </a:rPr>
              <a:t> </a:t>
            </a:r>
            <a:r>
              <a:rPr lang="en-US" sz="2400" b="1" dirty="0">
                <a:latin typeface="+mn-lt"/>
              </a:rPr>
              <a:t>Organic </a:t>
            </a:r>
            <a:r>
              <a:rPr lang="en-US" sz="2400" b="1" dirty="0" smtClean="0">
                <a:latin typeface="+mn-lt"/>
              </a:rPr>
              <a:t>Chemistry-III</a:t>
            </a:r>
            <a:endParaRPr lang="en-IN" sz="2400" b="1" dirty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46100" y="2824018"/>
            <a:ext cx="9802283" cy="103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 anchor="ctr"/>
          <a:lstStyle/>
          <a:p>
            <a:pPr marL="342900" indent="-342900" algn="ctr"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III. Heterocyclic Compounds  </a:t>
            </a:r>
            <a:endParaRPr lang="en-US" sz="2600" b="1" dirty="0">
              <a:latin typeface="Arial" pitchFamily="34" charset="0"/>
              <a:ea typeface="+mj-ea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en-US" sz="2600" b="1" dirty="0" smtClean="0">
                <a:latin typeface="Arial Narrow" pitchFamily="34" charset="0"/>
                <a:ea typeface="+mj-ea"/>
                <a:cs typeface="Arial" pitchFamily="34" charset="0"/>
              </a:rPr>
              <a:t>27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latin typeface="Arial Narrow" pitchFamily="34" charset="0"/>
                <a:cs typeface="Arial" pitchFamily="34" charset="0"/>
              </a:rPr>
              <a:t>Quinoline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and </a:t>
            </a:r>
            <a:r>
              <a:rPr lang="en-US" sz="2600" b="1" dirty="0" err="1" smtClean="0">
                <a:latin typeface="Arial Narrow" pitchFamily="34" charset="0"/>
                <a:cs typeface="Arial" pitchFamily="34" charset="0"/>
              </a:rPr>
              <a:t>Isoquinoline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 :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 Synthesis and Reactions</a:t>
            </a:r>
            <a:endParaRPr lang="en-US" sz="2600" b="1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2" name="Picture 7" descr="E:\DSPMU Pics\20190212_1644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1147" y="4083050"/>
            <a:ext cx="146375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C:\Users\aa\AppData\Local\Microsoft\Windows\Temporary Internet Files\Content.Word\DSC086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60" y="1263650"/>
            <a:ext cx="1284240" cy="147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960456" y="5388971"/>
            <a:ext cx="7039822" cy="120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algn="ctr"/>
            <a:r>
              <a:rPr lang="en-US" sz="2500" b="1" dirty="0"/>
              <a:t>Dr. Rajeev </a:t>
            </a:r>
            <a:r>
              <a:rPr lang="en-US" sz="2500" b="1" dirty="0" err="1"/>
              <a:t>Ranjan</a:t>
            </a:r>
            <a:endParaRPr lang="en-US" sz="2500" b="1" dirty="0"/>
          </a:p>
          <a:p>
            <a:pPr algn="ctr"/>
            <a:r>
              <a:rPr lang="en-US" sz="2300" b="1" dirty="0"/>
              <a:t>University Department of Chemistry</a:t>
            </a:r>
          </a:p>
          <a:p>
            <a:pPr algn="ctr"/>
            <a:r>
              <a:rPr lang="en-US" sz="2300" b="1" dirty="0"/>
              <a:t>Dr. </a:t>
            </a:r>
            <a:r>
              <a:rPr lang="en-US" sz="2300" b="1" dirty="0" err="1"/>
              <a:t>Shyama</a:t>
            </a:r>
            <a:r>
              <a:rPr lang="en-US" sz="2300" b="1" dirty="0"/>
              <a:t> Prasad </a:t>
            </a:r>
            <a:r>
              <a:rPr lang="en-US" sz="2300" b="1" dirty="0" err="1"/>
              <a:t>Mukherjee</a:t>
            </a:r>
            <a:r>
              <a:rPr lang="en-US" sz="2300" b="1" dirty="0"/>
              <a:t> University, Ranchi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87864" y="1782571"/>
            <a:ext cx="1167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864" y="3638802"/>
            <a:ext cx="8942070" cy="11074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785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Halogenation </a:t>
            </a:r>
            <a:r>
              <a:rPr sz="1800" dirty="0">
                <a:latin typeface="Arial"/>
                <a:cs typeface="Arial"/>
              </a:rPr>
              <a:t>is </a:t>
            </a:r>
            <a:r>
              <a:rPr sz="1800" spc="-5" dirty="0">
                <a:latin typeface="Arial"/>
                <a:cs typeface="Arial"/>
              </a:rPr>
              <a:t>also possible </a:t>
            </a:r>
            <a:r>
              <a:rPr sz="1800" spc="-10" dirty="0">
                <a:latin typeface="Arial"/>
                <a:cs typeface="Arial"/>
              </a:rPr>
              <a:t>but product </a:t>
            </a:r>
            <a:r>
              <a:rPr sz="1800" spc="-5" dirty="0">
                <a:latin typeface="Arial"/>
                <a:cs typeface="Arial"/>
              </a:rPr>
              <a:t>distribution is </a:t>
            </a:r>
            <a:r>
              <a:rPr sz="1800" dirty="0">
                <a:latin typeface="Arial"/>
                <a:cs typeface="Arial"/>
              </a:rPr>
              <a:t>highly </a:t>
            </a:r>
            <a:r>
              <a:rPr sz="1800" spc="-5" dirty="0">
                <a:latin typeface="Arial"/>
                <a:cs typeface="Arial"/>
              </a:rPr>
              <a:t>dependent on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conditions</a:t>
            </a:r>
            <a:endParaRPr sz="1800">
              <a:latin typeface="Arial"/>
              <a:cs typeface="Arial"/>
            </a:endParaRPr>
          </a:p>
          <a:p>
            <a:pPr marL="155575" indent="-143510">
              <a:lnSpc>
                <a:spcPct val="100000"/>
              </a:lnSpc>
              <a:spcBef>
                <a:spcPts val="680"/>
              </a:spcBef>
              <a:buChar char="•"/>
              <a:tabLst>
                <a:tab pos="156210" algn="l"/>
              </a:tabLst>
            </a:pPr>
            <a:r>
              <a:rPr sz="1800" dirty="0">
                <a:latin typeface="Arial"/>
                <a:cs typeface="Arial"/>
              </a:rPr>
              <a:t>It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spc="-10" dirty="0">
                <a:latin typeface="Arial"/>
                <a:cs typeface="Arial"/>
              </a:rPr>
              <a:t>possible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introduce </a:t>
            </a:r>
            <a:r>
              <a:rPr sz="1800" spc="-10" dirty="0">
                <a:latin typeface="Arial"/>
                <a:cs typeface="Arial"/>
              </a:rPr>
              <a:t>halogens </a:t>
            </a:r>
            <a:r>
              <a:rPr sz="1800" spc="-5" dirty="0">
                <a:latin typeface="Arial"/>
                <a:cs typeface="Arial"/>
              </a:rPr>
              <a:t>into the hetero-ring under the correct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conditions</a:t>
            </a:r>
            <a:endParaRPr sz="1800">
              <a:latin typeface="Arial"/>
              <a:cs typeface="Arial"/>
            </a:endParaRPr>
          </a:p>
          <a:p>
            <a:pPr marL="155575" indent="-143510">
              <a:lnSpc>
                <a:spcPct val="100000"/>
              </a:lnSpc>
              <a:spcBef>
                <a:spcPts val="675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Friedel-Crafts alkylation/acylation is </a:t>
            </a:r>
            <a:r>
              <a:rPr sz="1800" spc="-10" dirty="0">
                <a:latin typeface="Arial"/>
                <a:cs typeface="Arial"/>
              </a:rPr>
              <a:t>not </a:t>
            </a:r>
            <a:r>
              <a:rPr sz="1800" spc="-5" dirty="0">
                <a:latin typeface="Arial"/>
                <a:cs typeface="Arial"/>
              </a:rPr>
              <a:t>usually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possible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04289" y="2409441"/>
            <a:ext cx="1118870" cy="643255"/>
          </a:xfrm>
          <a:custGeom>
            <a:avLst/>
            <a:gdLst/>
            <a:ahLst/>
            <a:cxnLst/>
            <a:rect l="l" t="t" r="r" b="b"/>
            <a:pathLst>
              <a:path w="1118870" h="643255">
                <a:moveTo>
                  <a:pt x="559302" y="166115"/>
                </a:moveTo>
                <a:lnTo>
                  <a:pt x="559302" y="477020"/>
                </a:lnTo>
              </a:path>
              <a:path w="1118870" h="643255">
                <a:moveTo>
                  <a:pt x="510537" y="457201"/>
                </a:moveTo>
                <a:lnTo>
                  <a:pt x="510537" y="185934"/>
                </a:lnTo>
              </a:path>
              <a:path w="1118870" h="643255">
                <a:moveTo>
                  <a:pt x="554724" y="484631"/>
                </a:moveTo>
                <a:lnTo>
                  <a:pt x="278888" y="643135"/>
                </a:lnTo>
              </a:path>
              <a:path w="1118870" h="643255">
                <a:moveTo>
                  <a:pt x="278888" y="643135"/>
                </a:moveTo>
                <a:lnTo>
                  <a:pt x="0" y="483109"/>
                </a:lnTo>
              </a:path>
              <a:path w="1118870" h="643255">
                <a:moveTo>
                  <a:pt x="45713" y="457201"/>
                </a:moveTo>
                <a:lnTo>
                  <a:pt x="278888" y="589783"/>
                </a:lnTo>
              </a:path>
              <a:path w="1118870" h="643255">
                <a:moveTo>
                  <a:pt x="0" y="483109"/>
                </a:moveTo>
                <a:lnTo>
                  <a:pt x="0" y="161548"/>
                </a:lnTo>
              </a:path>
              <a:path w="1118870" h="643255">
                <a:moveTo>
                  <a:pt x="0" y="161548"/>
                </a:moveTo>
                <a:lnTo>
                  <a:pt x="278888" y="0"/>
                </a:lnTo>
              </a:path>
              <a:path w="1118870" h="643255">
                <a:moveTo>
                  <a:pt x="278888" y="53337"/>
                </a:moveTo>
                <a:lnTo>
                  <a:pt x="45713" y="185934"/>
                </a:lnTo>
              </a:path>
              <a:path w="1118870" h="643255">
                <a:moveTo>
                  <a:pt x="278888" y="0"/>
                </a:moveTo>
                <a:lnTo>
                  <a:pt x="554724" y="158504"/>
                </a:lnTo>
              </a:path>
              <a:path w="1118870" h="643255">
                <a:moveTo>
                  <a:pt x="562353" y="158504"/>
                </a:moveTo>
                <a:lnTo>
                  <a:pt x="838190" y="0"/>
                </a:lnTo>
              </a:path>
              <a:path w="1118870" h="643255">
                <a:moveTo>
                  <a:pt x="838190" y="0"/>
                </a:moveTo>
                <a:lnTo>
                  <a:pt x="1118604" y="163071"/>
                </a:lnTo>
              </a:path>
              <a:path w="1118870" h="643255">
                <a:moveTo>
                  <a:pt x="1069839" y="185934"/>
                </a:moveTo>
                <a:lnTo>
                  <a:pt x="835154" y="51814"/>
                </a:lnTo>
              </a:path>
              <a:path w="1118870" h="643255">
                <a:moveTo>
                  <a:pt x="1117078" y="483109"/>
                </a:moveTo>
                <a:lnTo>
                  <a:pt x="922018" y="594365"/>
                </a:lnTo>
              </a:path>
              <a:path w="1118870" h="643255">
                <a:moveTo>
                  <a:pt x="1069839" y="457201"/>
                </a:moveTo>
                <a:lnTo>
                  <a:pt x="899161" y="554742"/>
                </a:lnTo>
              </a:path>
              <a:path w="1118870" h="643255">
                <a:moveTo>
                  <a:pt x="1117078" y="161548"/>
                </a:moveTo>
                <a:lnTo>
                  <a:pt x="1117078" y="483109"/>
                </a:lnTo>
              </a:path>
              <a:path w="1118870" h="643255">
                <a:moveTo>
                  <a:pt x="769620" y="605035"/>
                </a:moveTo>
                <a:lnTo>
                  <a:pt x="562353" y="484631"/>
                </a:lnTo>
              </a:path>
            </a:pathLst>
          </a:custGeom>
          <a:ln w="178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44074" y="2409441"/>
            <a:ext cx="1118870" cy="889000"/>
          </a:xfrm>
          <a:custGeom>
            <a:avLst/>
            <a:gdLst/>
            <a:ahLst/>
            <a:cxnLst/>
            <a:rect l="l" t="t" r="r" b="b"/>
            <a:pathLst>
              <a:path w="1118870" h="889000">
                <a:moveTo>
                  <a:pt x="557776" y="166115"/>
                </a:moveTo>
                <a:lnTo>
                  <a:pt x="557776" y="477020"/>
                </a:lnTo>
              </a:path>
              <a:path w="1118870" h="889000">
                <a:moveTo>
                  <a:pt x="510537" y="457201"/>
                </a:moveTo>
                <a:lnTo>
                  <a:pt x="510537" y="185934"/>
                </a:lnTo>
              </a:path>
              <a:path w="1118870" h="889000">
                <a:moveTo>
                  <a:pt x="283465" y="640076"/>
                </a:moveTo>
                <a:lnTo>
                  <a:pt x="554724" y="484631"/>
                </a:lnTo>
              </a:path>
              <a:path w="1118870" h="889000">
                <a:moveTo>
                  <a:pt x="274310" y="640076"/>
                </a:moveTo>
                <a:lnTo>
                  <a:pt x="0" y="483109"/>
                </a:lnTo>
              </a:path>
              <a:path w="1118870" h="889000">
                <a:moveTo>
                  <a:pt x="45713" y="457201"/>
                </a:moveTo>
                <a:lnTo>
                  <a:pt x="278888" y="589783"/>
                </a:lnTo>
              </a:path>
              <a:path w="1118870" h="889000">
                <a:moveTo>
                  <a:pt x="0" y="483109"/>
                </a:moveTo>
                <a:lnTo>
                  <a:pt x="0" y="161548"/>
                </a:lnTo>
              </a:path>
              <a:path w="1118870" h="889000">
                <a:moveTo>
                  <a:pt x="0" y="161548"/>
                </a:moveTo>
                <a:lnTo>
                  <a:pt x="278888" y="0"/>
                </a:lnTo>
              </a:path>
              <a:path w="1118870" h="889000">
                <a:moveTo>
                  <a:pt x="278888" y="53337"/>
                </a:moveTo>
                <a:lnTo>
                  <a:pt x="45713" y="185934"/>
                </a:lnTo>
              </a:path>
              <a:path w="1118870" h="889000">
                <a:moveTo>
                  <a:pt x="278888" y="0"/>
                </a:moveTo>
                <a:lnTo>
                  <a:pt x="554724" y="158504"/>
                </a:lnTo>
              </a:path>
              <a:path w="1118870" h="889000">
                <a:moveTo>
                  <a:pt x="562353" y="158504"/>
                </a:moveTo>
                <a:lnTo>
                  <a:pt x="838190" y="0"/>
                </a:lnTo>
              </a:path>
              <a:path w="1118870" h="889000">
                <a:moveTo>
                  <a:pt x="838190" y="0"/>
                </a:moveTo>
                <a:lnTo>
                  <a:pt x="1118604" y="163071"/>
                </a:lnTo>
              </a:path>
              <a:path w="1118870" h="889000">
                <a:moveTo>
                  <a:pt x="1071365" y="185934"/>
                </a:moveTo>
                <a:lnTo>
                  <a:pt x="835138" y="51814"/>
                </a:lnTo>
              </a:path>
              <a:path w="1118870" h="889000">
                <a:moveTo>
                  <a:pt x="1117078" y="483109"/>
                </a:moveTo>
                <a:lnTo>
                  <a:pt x="922018" y="594365"/>
                </a:lnTo>
              </a:path>
              <a:path w="1118870" h="889000">
                <a:moveTo>
                  <a:pt x="1071365" y="457201"/>
                </a:moveTo>
                <a:lnTo>
                  <a:pt x="897620" y="554742"/>
                </a:lnTo>
              </a:path>
              <a:path w="1118870" h="889000">
                <a:moveTo>
                  <a:pt x="1117078" y="161548"/>
                </a:moveTo>
                <a:lnTo>
                  <a:pt x="1117078" y="483109"/>
                </a:lnTo>
              </a:path>
              <a:path w="1118870" h="889000">
                <a:moveTo>
                  <a:pt x="769605" y="605035"/>
                </a:moveTo>
                <a:lnTo>
                  <a:pt x="562353" y="484631"/>
                </a:lnTo>
              </a:path>
              <a:path w="1118870" h="889000">
                <a:moveTo>
                  <a:pt x="278888" y="888495"/>
                </a:moveTo>
                <a:lnTo>
                  <a:pt x="278888" y="649224"/>
                </a:lnTo>
              </a:path>
            </a:pathLst>
          </a:custGeom>
          <a:ln w="178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75067" y="2412486"/>
            <a:ext cx="1325880" cy="643255"/>
          </a:xfrm>
          <a:custGeom>
            <a:avLst/>
            <a:gdLst/>
            <a:ahLst/>
            <a:cxnLst/>
            <a:rect l="l" t="t" r="r" b="b"/>
            <a:pathLst>
              <a:path w="1325879" h="643255">
                <a:moveTo>
                  <a:pt x="766568" y="166115"/>
                </a:moveTo>
                <a:lnTo>
                  <a:pt x="766568" y="473976"/>
                </a:lnTo>
              </a:path>
              <a:path w="1325879" h="643255">
                <a:moveTo>
                  <a:pt x="720840" y="454157"/>
                </a:moveTo>
                <a:lnTo>
                  <a:pt x="720840" y="185934"/>
                </a:lnTo>
              </a:path>
              <a:path w="1325879" h="643255">
                <a:moveTo>
                  <a:pt x="761991" y="484631"/>
                </a:moveTo>
                <a:lnTo>
                  <a:pt x="487680" y="643135"/>
                </a:lnTo>
              </a:path>
              <a:path w="1325879" h="643255">
                <a:moveTo>
                  <a:pt x="487680" y="643135"/>
                </a:moveTo>
                <a:lnTo>
                  <a:pt x="208792" y="481586"/>
                </a:lnTo>
              </a:path>
              <a:path w="1325879" h="643255">
                <a:moveTo>
                  <a:pt x="256031" y="454157"/>
                </a:moveTo>
                <a:lnTo>
                  <a:pt x="487680" y="589798"/>
                </a:lnTo>
              </a:path>
              <a:path w="1325879" h="643255">
                <a:moveTo>
                  <a:pt x="208792" y="481586"/>
                </a:moveTo>
                <a:lnTo>
                  <a:pt x="208792" y="166115"/>
                </a:lnTo>
              </a:path>
              <a:path w="1325879" h="643255">
                <a:moveTo>
                  <a:pt x="214880" y="158504"/>
                </a:moveTo>
                <a:lnTo>
                  <a:pt x="487680" y="0"/>
                </a:lnTo>
              </a:path>
              <a:path w="1325879" h="643255">
                <a:moveTo>
                  <a:pt x="487680" y="50292"/>
                </a:moveTo>
                <a:lnTo>
                  <a:pt x="256031" y="185934"/>
                </a:lnTo>
              </a:path>
              <a:path w="1325879" h="643255">
                <a:moveTo>
                  <a:pt x="487680" y="0"/>
                </a:moveTo>
                <a:lnTo>
                  <a:pt x="761991" y="158504"/>
                </a:lnTo>
              </a:path>
              <a:path w="1325879" h="643255">
                <a:moveTo>
                  <a:pt x="771146" y="158504"/>
                </a:moveTo>
                <a:lnTo>
                  <a:pt x="1045456" y="0"/>
                </a:lnTo>
              </a:path>
              <a:path w="1325879" h="643255">
                <a:moveTo>
                  <a:pt x="1045456" y="0"/>
                </a:moveTo>
                <a:lnTo>
                  <a:pt x="1325870" y="163071"/>
                </a:lnTo>
              </a:path>
              <a:path w="1325879" h="643255">
                <a:moveTo>
                  <a:pt x="1277105" y="185934"/>
                </a:moveTo>
                <a:lnTo>
                  <a:pt x="1042405" y="48770"/>
                </a:lnTo>
              </a:path>
              <a:path w="1325879" h="643255">
                <a:moveTo>
                  <a:pt x="1322819" y="481586"/>
                </a:moveTo>
                <a:lnTo>
                  <a:pt x="1129269" y="594365"/>
                </a:lnTo>
              </a:path>
              <a:path w="1325879" h="643255">
                <a:moveTo>
                  <a:pt x="1277105" y="454157"/>
                </a:moveTo>
                <a:lnTo>
                  <a:pt x="1106413" y="553220"/>
                </a:lnTo>
              </a:path>
              <a:path w="1325879" h="643255">
                <a:moveTo>
                  <a:pt x="1322819" y="160026"/>
                </a:moveTo>
                <a:lnTo>
                  <a:pt x="1322819" y="481586"/>
                </a:lnTo>
              </a:path>
              <a:path w="1325879" h="643255">
                <a:moveTo>
                  <a:pt x="978397" y="605035"/>
                </a:moveTo>
                <a:lnTo>
                  <a:pt x="771146" y="484631"/>
                </a:lnTo>
              </a:path>
              <a:path w="1325879" h="643255">
                <a:moveTo>
                  <a:pt x="0" y="38100"/>
                </a:moveTo>
                <a:lnTo>
                  <a:pt x="204214" y="158504"/>
                </a:lnTo>
              </a:path>
            </a:pathLst>
          </a:custGeom>
          <a:ln w="178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3284097" y="2673095"/>
            <a:ext cx="1085215" cy="94615"/>
            <a:chOff x="3284097" y="2673095"/>
            <a:chExt cx="1085215" cy="94615"/>
          </a:xfrm>
        </p:grpSpPr>
        <p:sp>
          <p:nvSpPr>
            <p:cNvPr id="10" name="object 10"/>
            <p:cNvSpPr/>
            <p:nvPr/>
          </p:nvSpPr>
          <p:spPr>
            <a:xfrm>
              <a:off x="4184781" y="2673095"/>
              <a:ext cx="184785" cy="94615"/>
            </a:xfrm>
            <a:custGeom>
              <a:avLst/>
              <a:gdLst/>
              <a:ahLst/>
              <a:cxnLst/>
              <a:rect l="l" t="t" r="r" b="b"/>
              <a:pathLst>
                <a:path w="184785" h="94614">
                  <a:moveTo>
                    <a:pt x="184403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4487"/>
                  </a:lnTo>
                  <a:lnTo>
                    <a:pt x="184403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88669" y="2726435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91439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84097" y="2711195"/>
              <a:ext cx="923925" cy="17145"/>
            </a:xfrm>
            <a:custGeom>
              <a:avLst/>
              <a:gdLst/>
              <a:ahLst/>
              <a:cxnLst/>
              <a:rect l="l" t="t" r="r" b="b"/>
              <a:pathLst>
                <a:path w="923925" h="17144">
                  <a:moveTo>
                    <a:pt x="923543" y="16763"/>
                  </a:moveTo>
                  <a:lnTo>
                    <a:pt x="923543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23543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6220845" y="2673095"/>
            <a:ext cx="1085215" cy="94615"/>
            <a:chOff x="6220845" y="2673095"/>
            <a:chExt cx="1085215" cy="94615"/>
          </a:xfrm>
        </p:grpSpPr>
        <p:sp>
          <p:nvSpPr>
            <p:cNvPr id="14" name="object 14"/>
            <p:cNvSpPr/>
            <p:nvPr/>
          </p:nvSpPr>
          <p:spPr>
            <a:xfrm>
              <a:off x="7123053" y="2673095"/>
              <a:ext cx="182880" cy="94615"/>
            </a:xfrm>
            <a:custGeom>
              <a:avLst/>
              <a:gdLst/>
              <a:ahLst/>
              <a:cxnLst/>
              <a:rect l="l" t="t" r="r" b="b"/>
              <a:pathLst>
                <a:path w="182879" h="94614">
                  <a:moveTo>
                    <a:pt x="182879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4487"/>
                  </a:lnTo>
                  <a:lnTo>
                    <a:pt x="182879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225417" y="2726435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91439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20845" y="2711195"/>
              <a:ext cx="925194" cy="17145"/>
            </a:xfrm>
            <a:custGeom>
              <a:avLst/>
              <a:gdLst/>
              <a:ahLst/>
              <a:cxnLst/>
              <a:rect l="l" t="t" r="r" b="b"/>
              <a:pathLst>
                <a:path w="925195" h="17144">
                  <a:moveTo>
                    <a:pt x="925067" y="16763"/>
                  </a:moveTo>
                  <a:lnTo>
                    <a:pt x="92506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25067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579508" y="2941603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06964" y="2484403"/>
            <a:ext cx="97726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spc="-5" dirty="0">
                <a:latin typeface="Arial"/>
                <a:cs typeface="Arial"/>
              </a:rPr>
              <a:t>30%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oleum</a:t>
            </a:r>
            <a:r>
              <a:rPr sz="1275" b="1" spc="7" baseline="-16339" dirty="0">
                <a:latin typeface="Arial"/>
                <a:cs typeface="Arial"/>
              </a:rPr>
              <a:t>3</a:t>
            </a:r>
            <a:r>
              <a:rPr sz="1200" b="1" spc="5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88394" y="2740435"/>
            <a:ext cx="3778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5" dirty="0">
                <a:latin typeface="Arial"/>
                <a:cs typeface="Arial"/>
              </a:rPr>
              <a:t>90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19303" y="2941603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31547" y="3263167"/>
            <a:ext cx="89281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spc="10" dirty="0">
                <a:solidFill>
                  <a:srgbClr val="E0BA1E"/>
                </a:solidFill>
                <a:latin typeface="Arial"/>
                <a:cs typeface="Arial"/>
              </a:rPr>
              <a:t>S</a:t>
            </a: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spc="15" baseline="-16339" dirty="0">
                <a:latin typeface="Arial"/>
                <a:cs typeface="Arial"/>
              </a:rPr>
              <a:t>3</a:t>
            </a:r>
            <a:r>
              <a:rPr sz="1200" b="1" spc="10" dirty="0">
                <a:latin typeface="Arial"/>
                <a:cs typeface="Arial"/>
              </a:rPr>
              <a:t>H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54%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13894" y="2484403"/>
            <a:ext cx="55118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5" dirty="0">
                <a:latin typeface="Arial"/>
                <a:cs typeface="Arial"/>
              </a:rPr>
              <a:t>&gt;250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19426" y="2298475"/>
            <a:ext cx="46990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baseline="-16339" dirty="0">
                <a:latin typeface="Arial"/>
                <a:cs typeface="Arial"/>
              </a:rPr>
              <a:t>3</a:t>
            </a:r>
            <a:r>
              <a:rPr sz="1200" b="1" dirty="0">
                <a:solidFill>
                  <a:srgbClr val="E0BA1E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25242" y="2845335"/>
            <a:ext cx="1896745" cy="63246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504190" algn="ctr">
              <a:lnSpc>
                <a:spcPct val="100000"/>
              </a:lnSpc>
              <a:spcBef>
                <a:spcPts val="86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400" dirty="0">
                <a:latin typeface="Arial"/>
                <a:cs typeface="Arial"/>
              </a:rPr>
              <a:t>thermodynamic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product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3"/>
          <p:cNvSpPr txBox="1">
            <a:spLocks noGrp="1"/>
          </p:cNvSpPr>
          <p:nvPr>
            <p:ph type="title"/>
          </p:nvPr>
        </p:nvSpPr>
        <p:spPr>
          <a:xfrm>
            <a:off x="2070100" y="297281"/>
            <a:ext cx="7315200" cy="419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820" indent="-338455">
              <a:lnSpc>
                <a:spcPct val="120000"/>
              </a:lnSpc>
              <a:spcBef>
                <a:spcPts val="100"/>
              </a:spcBef>
            </a:pPr>
            <a:r>
              <a:rPr sz="2200" spc="-10" dirty="0"/>
              <a:t>Quinolines/Isoquinolines </a:t>
            </a:r>
            <a:r>
              <a:rPr sz="2200" dirty="0"/>
              <a:t>–  </a:t>
            </a:r>
            <a:r>
              <a:rPr sz="2200" spc="-5" dirty="0"/>
              <a:t>Electrophilic</a:t>
            </a:r>
            <a:r>
              <a:rPr sz="2200" spc="-30" dirty="0"/>
              <a:t> </a:t>
            </a:r>
            <a:r>
              <a:rPr sz="2200" spc="-10" dirty="0"/>
              <a:t>Reactions</a:t>
            </a:r>
          </a:p>
        </p:txBody>
      </p:sp>
      <p:sp>
        <p:nvSpPr>
          <p:cNvPr id="27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10</a:t>
            </a:fld>
            <a:endParaRPr lang="en-US" sz="1600" b="1" dirty="0" smtClean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6300" y="297281"/>
            <a:ext cx="6858000" cy="419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2585" marR="5080" indent="-350520">
              <a:lnSpc>
                <a:spcPct val="120000"/>
              </a:lnSpc>
              <a:spcBef>
                <a:spcPts val="100"/>
              </a:spcBef>
            </a:pPr>
            <a:r>
              <a:rPr sz="2200" spc="-10" dirty="0"/>
              <a:t>Quinolines/Isoquinolines </a:t>
            </a:r>
            <a:r>
              <a:rPr sz="2200" dirty="0"/>
              <a:t>–  </a:t>
            </a:r>
            <a:r>
              <a:rPr sz="2200" spc="-5" dirty="0"/>
              <a:t>Nucleophilic</a:t>
            </a:r>
            <a:r>
              <a:rPr sz="2200" spc="-35" dirty="0"/>
              <a:t> </a:t>
            </a:r>
            <a:r>
              <a:rPr sz="2200" spc="-10" dirty="0"/>
              <a:t>Reactions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7864" y="1645411"/>
            <a:ext cx="1600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Regiochemistry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493196" y="1973890"/>
            <a:ext cx="1438910" cy="682625"/>
            <a:chOff x="3493196" y="1973890"/>
            <a:chExt cx="1438910" cy="682625"/>
          </a:xfrm>
        </p:grpSpPr>
        <p:sp>
          <p:nvSpPr>
            <p:cNvPr id="5" name="object 5"/>
            <p:cNvSpPr/>
            <p:nvPr/>
          </p:nvSpPr>
          <p:spPr>
            <a:xfrm>
              <a:off x="3502029" y="1982723"/>
              <a:ext cx="1104900" cy="638810"/>
            </a:xfrm>
            <a:custGeom>
              <a:avLst/>
              <a:gdLst/>
              <a:ahLst/>
              <a:cxnLst/>
              <a:rect l="l" t="t" r="r" b="b"/>
              <a:pathLst>
                <a:path w="1104900" h="638810">
                  <a:moveTo>
                    <a:pt x="551687" y="164591"/>
                  </a:moveTo>
                  <a:lnTo>
                    <a:pt x="551687" y="473963"/>
                  </a:lnTo>
                </a:path>
                <a:path w="1104900" h="638810">
                  <a:moveTo>
                    <a:pt x="505967" y="452627"/>
                  </a:moveTo>
                  <a:lnTo>
                    <a:pt x="505967" y="187451"/>
                  </a:lnTo>
                </a:path>
                <a:path w="1104900" h="638810">
                  <a:moveTo>
                    <a:pt x="547115" y="481583"/>
                  </a:moveTo>
                  <a:lnTo>
                    <a:pt x="275843" y="638555"/>
                  </a:lnTo>
                  <a:lnTo>
                    <a:pt x="0" y="478535"/>
                  </a:lnTo>
                </a:path>
                <a:path w="1104900" h="638810">
                  <a:moveTo>
                    <a:pt x="45719" y="452627"/>
                  </a:moveTo>
                  <a:lnTo>
                    <a:pt x="275843" y="585215"/>
                  </a:lnTo>
                </a:path>
                <a:path w="1104900" h="638810">
                  <a:moveTo>
                    <a:pt x="0" y="478535"/>
                  </a:moveTo>
                  <a:lnTo>
                    <a:pt x="0" y="160019"/>
                  </a:lnTo>
                  <a:lnTo>
                    <a:pt x="275843" y="0"/>
                  </a:lnTo>
                </a:path>
                <a:path w="1104900" h="638810">
                  <a:moveTo>
                    <a:pt x="275843" y="53339"/>
                  </a:moveTo>
                  <a:lnTo>
                    <a:pt x="45719" y="187451"/>
                  </a:lnTo>
                </a:path>
                <a:path w="1104900" h="638810">
                  <a:moveTo>
                    <a:pt x="275843" y="0"/>
                  </a:moveTo>
                  <a:lnTo>
                    <a:pt x="547115" y="156971"/>
                  </a:lnTo>
                </a:path>
                <a:path w="1104900" h="638810">
                  <a:moveTo>
                    <a:pt x="556259" y="156971"/>
                  </a:moveTo>
                  <a:lnTo>
                    <a:pt x="827531" y="0"/>
                  </a:lnTo>
                  <a:lnTo>
                    <a:pt x="1104899" y="161543"/>
                  </a:lnTo>
                </a:path>
                <a:path w="1104900" h="638810">
                  <a:moveTo>
                    <a:pt x="1057655" y="187451"/>
                  </a:moveTo>
                  <a:lnTo>
                    <a:pt x="824483" y="50291"/>
                  </a:lnTo>
                </a:path>
                <a:path w="1104900" h="638810">
                  <a:moveTo>
                    <a:pt x="1103375" y="478535"/>
                  </a:moveTo>
                  <a:lnTo>
                    <a:pt x="911351" y="589787"/>
                  </a:lnTo>
                </a:path>
                <a:path w="1104900" h="638810">
                  <a:moveTo>
                    <a:pt x="1057655" y="452627"/>
                  </a:moveTo>
                  <a:lnTo>
                    <a:pt x="888491" y="551687"/>
                  </a:lnTo>
                </a:path>
                <a:path w="1104900" h="638810">
                  <a:moveTo>
                    <a:pt x="1103375" y="160019"/>
                  </a:moveTo>
                  <a:lnTo>
                    <a:pt x="1103375" y="478535"/>
                  </a:lnTo>
                </a:path>
                <a:path w="1104900" h="638810">
                  <a:moveTo>
                    <a:pt x="758951" y="600455"/>
                  </a:moveTo>
                  <a:lnTo>
                    <a:pt x="556259" y="481583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22169" y="2471927"/>
              <a:ext cx="309371" cy="1844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5678612" y="1940051"/>
            <a:ext cx="1433830" cy="694690"/>
            <a:chOff x="5678612" y="1940051"/>
            <a:chExt cx="1433830" cy="694690"/>
          </a:xfrm>
        </p:grpSpPr>
        <p:sp>
          <p:nvSpPr>
            <p:cNvPr id="8" name="object 8"/>
            <p:cNvSpPr/>
            <p:nvPr/>
          </p:nvSpPr>
          <p:spPr>
            <a:xfrm>
              <a:off x="5687445" y="1988819"/>
              <a:ext cx="1106805" cy="637540"/>
            </a:xfrm>
            <a:custGeom>
              <a:avLst/>
              <a:gdLst/>
              <a:ahLst/>
              <a:cxnLst/>
              <a:rect l="l" t="t" r="r" b="b"/>
              <a:pathLst>
                <a:path w="1106804" h="637539">
                  <a:moveTo>
                    <a:pt x="553211" y="163067"/>
                  </a:moveTo>
                  <a:lnTo>
                    <a:pt x="553211" y="472439"/>
                  </a:lnTo>
                </a:path>
                <a:path w="1106804" h="637539">
                  <a:moveTo>
                    <a:pt x="507491" y="449579"/>
                  </a:moveTo>
                  <a:lnTo>
                    <a:pt x="507491" y="184403"/>
                  </a:lnTo>
                </a:path>
                <a:path w="1106804" h="637539">
                  <a:moveTo>
                    <a:pt x="548639" y="480059"/>
                  </a:moveTo>
                  <a:lnTo>
                    <a:pt x="277367" y="637031"/>
                  </a:lnTo>
                  <a:lnTo>
                    <a:pt x="0" y="477011"/>
                  </a:lnTo>
                </a:path>
                <a:path w="1106804" h="637539">
                  <a:moveTo>
                    <a:pt x="47243" y="449579"/>
                  </a:moveTo>
                  <a:lnTo>
                    <a:pt x="277367" y="583691"/>
                  </a:lnTo>
                </a:path>
                <a:path w="1106804" h="637539">
                  <a:moveTo>
                    <a:pt x="0" y="477011"/>
                  </a:moveTo>
                  <a:lnTo>
                    <a:pt x="0" y="158495"/>
                  </a:lnTo>
                  <a:lnTo>
                    <a:pt x="277367" y="0"/>
                  </a:lnTo>
                </a:path>
                <a:path w="1106804" h="637539">
                  <a:moveTo>
                    <a:pt x="277367" y="51815"/>
                  </a:moveTo>
                  <a:lnTo>
                    <a:pt x="47243" y="184403"/>
                  </a:lnTo>
                </a:path>
                <a:path w="1106804" h="637539">
                  <a:moveTo>
                    <a:pt x="277367" y="0"/>
                  </a:moveTo>
                  <a:lnTo>
                    <a:pt x="548639" y="155447"/>
                  </a:lnTo>
                </a:path>
                <a:path w="1106804" h="637539">
                  <a:moveTo>
                    <a:pt x="556259" y="155447"/>
                  </a:moveTo>
                  <a:lnTo>
                    <a:pt x="829055" y="0"/>
                  </a:lnTo>
                  <a:lnTo>
                    <a:pt x="1106423" y="161543"/>
                  </a:lnTo>
                </a:path>
                <a:path w="1106804" h="637539">
                  <a:moveTo>
                    <a:pt x="1059179" y="184403"/>
                  </a:moveTo>
                  <a:lnTo>
                    <a:pt x="826007" y="50291"/>
                  </a:lnTo>
                </a:path>
                <a:path w="1106804" h="637539">
                  <a:moveTo>
                    <a:pt x="1033271" y="518159"/>
                  </a:moveTo>
                  <a:lnTo>
                    <a:pt x="829055" y="637031"/>
                  </a:lnTo>
                </a:path>
                <a:path w="1106804" h="637539">
                  <a:moveTo>
                    <a:pt x="1010411" y="477011"/>
                  </a:moveTo>
                  <a:lnTo>
                    <a:pt x="829055" y="583691"/>
                  </a:lnTo>
                </a:path>
                <a:path w="1106804" h="637539">
                  <a:moveTo>
                    <a:pt x="1104899" y="158495"/>
                  </a:moveTo>
                  <a:lnTo>
                    <a:pt x="1104899" y="400811"/>
                  </a:lnTo>
                </a:path>
                <a:path w="1106804" h="637539">
                  <a:moveTo>
                    <a:pt x="829055" y="637031"/>
                  </a:moveTo>
                  <a:lnTo>
                    <a:pt x="556259" y="480059"/>
                  </a:lnTo>
                </a:path>
              </a:pathLst>
            </a:custGeom>
            <a:ln w="176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27397" y="1978151"/>
              <a:ext cx="188975" cy="1310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65141" y="1947671"/>
              <a:ext cx="41275" cy="20320"/>
            </a:xfrm>
            <a:custGeom>
              <a:avLst/>
              <a:gdLst/>
              <a:ahLst/>
              <a:cxnLst/>
              <a:rect l="l" t="t" r="r" b="b"/>
              <a:pathLst>
                <a:path w="41275" h="20319">
                  <a:moveTo>
                    <a:pt x="0" y="19811"/>
                  </a:moveTo>
                  <a:lnTo>
                    <a:pt x="4114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057521" y="1940051"/>
              <a:ext cx="55244" cy="43180"/>
            </a:xfrm>
            <a:custGeom>
              <a:avLst/>
              <a:gdLst/>
              <a:ahLst/>
              <a:cxnLst/>
              <a:rect l="l" t="t" r="r" b="b"/>
              <a:pathLst>
                <a:path w="55245" h="43180">
                  <a:moveTo>
                    <a:pt x="54863" y="15239"/>
                  </a:moveTo>
                  <a:lnTo>
                    <a:pt x="48767" y="0"/>
                  </a:lnTo>
                  <a:lnTo>
                    <a:pt x="0" y="27431"/>
                  </a:lnTo>
                  <a:lnTo>
                    <a:pt x="7619" y="42671"/>
                  </a:lnTo>
                  <a:lnTo>
                    <a:pt x="54863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4271650" y="1552955"/>
            <a:ext cx="96011" cy="353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58589" y="2694431"/>
            <a:ext cx="96011" cy="3535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87864" y="2783838"/>
            <a:ext cx="7051675" cy="12509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770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Attack occurs at </a:t>
            </a:r>
            <a:r>
              <a:rPr sz="1800" spc="-10" dirty="0">
                <a:latin typeface="Arial"/>
                <a:cs typeface="Arial"/>
              </a:rPr>
              <a:t>hetero- </a:t>
            </a:r>
            <a:r>
              <a:rPr sz="1800" spc="-5" dirty="0">
                <a:latin typeface="Arial"/>
                <a:cs typeface="Arial"/>
              </a:rPr>
              <a:t>rather than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benzo-ring</a:t>
            </a:r>
            <a:endParaRPr sz="1800">
              <a:latin typeface="Arial"/>
              <a:cs typeface="Arial"/>
            </a:endParaRPr>
          </a:p>
          <a:p>
            <a:pPr marL="154305" indent="-142240">
              <a:lnSpc>
                <a:spcPct val="100000"/>
              </a:lnSpc>
              <a:spcBef>
                <a:spcPts val="675"/>
              </a:spcBef>
              <a:buChar char="•"/>
              <a:tabLst>
                <a:tab pos="154940" algn="l"/>
              </a:tabLst>
            </a:pPr>
            <a:r>
              <a:rPr sz="1800" dirty="0">
                <a:latin typeface="Arial"/>
                <a:cs typeface="Arial"/>
              </a:rPr>
              <a:t>They </a:t>
            </a:r>
            <a:r>
              <a:rPr sz="1800" spc="-5" dirty="0">
                <a:latin typeface="Arial"/>
                <a:cs typeface="Arial"/>
              </a:rPr>
              <a:t>are enerally more reactive than pyridines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nucleophilic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attack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Carbon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Nucleophiles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66576" y="2510126"/>
            <a:ext cx="13525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29354" y="2353154"/>
            <a:ext cx="13525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01377" y="4128515"/>
            <a:ext cx="1108075" cy="638810"/>
          </a:xfrm>
          <a:custGeom>
            <a:avLst/>
            <a:gdLst/>
            <a:ahLst/>
            <a:cxnLst/>
            <a:rect l="l" t="t" r="r" b="b"/>
            <a:pathLst>
              <a:path w="1108075" h="638810">
                <a:moveTo>
                  <a:pt x="553208" y="164591"/>
                </a:moveTo>
                <a:lnTo>
                  <a:pt x="553208" y="470915"/>
                </a:lnTo>
              </a:path>
              <a:path w="1108075" h="638810">
                <a:moveTo>
                  <a:pt x="507488" y="451103"/>
                </a:moveTo>
                <a:lnTo>
                  <a:pt x="507488" y="184403"/>
                </a:lnTo>
              </a:path>
              <a:path w="1108075" h="638810">
                <a:moveTo>
                  <a:pt x="547112" y="481583"/>
                </a:moveTo>
                <a:lnTo>
                  <a:pt x="277364" y="638555"/>
                </a:lnTo>
                <a:lnTo>
                  <a:pt x="0" y="478535"/>
                </a:lnTo>
              </a:path>
              <a:path w="1108075" h="638810">
                <a:moveTo>
                  <a:pt x="45719" y="451103"/>
                </a:moveTo>
                <a:lnTo>
                  <a:pt x="277364" y="585215"/>
                </a:lnTo>
              </a:path>
              <a:path w="1108075" h="638810">
                <a:moveTo>
                  <a:pt x="0" y="478535"/>
                </a:moveTo>
                <a:lnTo>
                  <a:pt x="0" y="160019"/>
                </a:lnTo>
                <a:lnTo>
                  <a:pt x="277364" y="0"/>
                </a:lnTo>
              </a:path>
              <a:path w="1108075" h="638810">
                <a:moveTo>
                  <a:pt x="277364" y="50291"/>
                </a:moveTo>
                <a:lnTo>
                  <a:pt x="45719" y="184403"/>
                </a:lnTo>
              </a:path>
              <a:path w="1108075" h="638810">
                <a:moveTo>
                  <a:pt x="277364" y="0"/>
                </a:moveTo>
                <a:lnTo>
                  <a:pt x="547112" y="156971"/>
                </a:lnTo>
              </a:path>
              <a:path w="1108075" h="638810">
                <a:moveTo>
                  <a:pt x="557780" y="156971"/>
                </a:moveTo>
                <a:lnTo>
                  <a:pt x="829052" y="0"/>
                </a:lnTo>
                <a:lnTo>
                  <a:pt x="1107944" y="161543"/>
                </a:lnTo>
              </a:path>
              <a:path w="1108075" h="638810">
                <a:moveTo>
                  <a:pt x="829052" y="50291"/>
                </a:moveTo>
                <a:lnTo>
                  <a:pt x="1062224" y="187451"/>
                </a:lnTo>
              </a:path>
              <a:path w="1108075" h="638810">
                <a:moveTo>
                  <a:pt x="1104896" y="478535"/>
                </a:moveTo>
                <a:lnTo>
                  <a:pt x="912872" y="589787"/>
                </a:lnTo>
              </a:path>
              <a:path w="1108075" h="638810">
                <a:moveTo>
                  <a:pt x="890012" y="548639"/>
                </a:moveTo>
                <a:lnTo>
                  <a:pt x="1059176" y="451103"/>
                </a:lnTo>
              </a:path>
              <a:path w="1108075" h="638810">
                <a:moveTo>
                  <a:pt x="1104896" y="160019"/>
                </a:moveTo>
                <a:lnTo>
                  <a:pt x="1104896" y="478535"/>
                </a:lnTo>
              </a:path>
              <a:path w="1108075" h="638810">
                <a:moveTo>
                  <a:pt x="760472" y="597407"/>
                </a:moveTo>
                <a:lnTo>
                  <a:pt x="557780" y="481583"/>
                </a:lnTo>
              </a:path>
            </a:pathLst>
          </a:custGeom>
          <a:ln w="177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4207931" y="4119661"/>
            <a:ext cx="2549525" cy="1320800"/>
            <a:chOff x="4207931" y="4119661"/>
            <a:chExt cx="2549525" cy="1320800"/>
          </a:xfrm>
        </p:grpSpPr>
        <p:sp>
          <p:nvSpPr>
            <p:cNvPr id="19" name="object 19"/>
            <p:cNvSpPr/>
            <p:nvPr/>
          </p:nvSpPr>
          <p:spPr>
            <a:xfrm>
              <a:off x="4216785" y="4128515"/>
              <a:ext cx="1748155" cy="1303020"/>
            </a:xfrm>
            <a:custGeom>
              <a:avLst/>
              <a:gdLst/>
              <a:ahLst/>
              <a:cxnLst/>
              <a:rect l="l" t="t" r="r" b="b"/>
              <a:pathLst>
                <a:path w="1748154" h="1303020">
                  <a:moveTo>
                    <a:pt x="551687" y="164591"/>
                  </a:moveTo>
                  <a:lnTo>
                    <a:pt x="551687" y="470915"/>
                  </a:lnTo>
                </a:path>
                <a:path w="1748154" h="1303020">
                  <a:moveTo>
                    <a:pt x="505967" y="451103"/>
                  </a:moveTo>
                  <a:lnTo>
                    <a:pt x="505967" y="184403"/>
                  </a:lnTo>
                </a:path>
                <a:path w="1748154" h="1303020">
                  <a:moveTo>
                    <a:pt x="547115" y="481583"/>
                  </a:moveTo>
                  <a:lnTo>
                    <a:pt x="275843" y="638555"/>
                  </a:lnTo>
                  <a:lnTo>
                    <a:pt x="0" y="478535"/>
                  </a:lnTo>
                </a:path>
                <a:path w="1748154" h="1303020">
                  <a:moveTo>
                    <a:pt x="45719" y="451103"/>
                  </a:moveTo>
                  <a:lnTo>
                    <a:pt x="275843" y="585215"/>
                  </a:lnTo>
                </a:path>
                <a:path w="1748154" h="1303020">
                  <a:moveTo>
                    <a:pt x="0" y="478535"/>
                  </a:moveTo>
                  <a:lnTo>
                    <a:pt x="0" y="160019"/>
                  </a:lnTo>
                  <a:lnTo>
                    <a:pt x="275843" y="0"/>
                  </a:lnTo>
                </a:path>
                <a:path w="1748154" h="1303020">
                  <a:moveTo>
                    <a:pt x="275843" y="50291"/>
                  </a:moveTo>
                  <a:lnTo>
                    <a:pt x="45719" y="184403"/>
                  </a:lnTo>
                </a:path>
                <a:path w="1748154" h="1303020">
                  <a:moveTo>
                    <a:pt x="275843" y="0"/>
                  </a:moveTo>
                  <a:lnTo>
                    <a:pt x="547115" y="156971"/>
                  </a:lnTo>
                </a:path>
                <a:path w="1748154" h="1303020">
                  <a:moveTo>
                    <a:pt x="557783" y="156971"/>
                  </a:moveTo>
                  <a:lnTo>
                    <a:pt x="827531" y="0"/>
                  </a:lnTo>
                  <a:lnTo>
                    <a:pt x="1106423" y="161543"/>
                  </a:lnTo>
                </a:path>
                <a:path w="1748154" h="1303020">
                  <a:moveTo>
                    <a:pt x="1059179" y="184403"/>
                  </a:moveTo>
                  <a:lnTo>
                    <a:pt x="826007" y="48767"/>
                  </a:lnTo>
                </a:path>
                <a:path w="1748154" h="1303020">
                  <a:moveTo>
                    <a:pt x="911351" y="589787"/>
                  </a:moveTo>
                  <a:lnTo>
                    <a:pt x="1098803" y="481583"/>
                  </a:lnTo>
                </a:path>
                <a:path w="1748154" h="1303020">
                  <a:moveTo>
                    <a:pt x="1104899" y="160019"/>
                  </a:moveTo>
                  <a:lnTo>
                    <a:pt x="1104899" y="470915"/>
                  </a:lnTo>
                </a:path>
                <a:path w="1748154" h="1303020">
                  <a:moveTo>
                    <a:pt x="760475" y="597407"/>
                  </a:moveTo>
                  <a:lnTo>
                    <a:pt x="557783" y="481583"/>
                  </a:lnTo>
                </a:path>
                <a:path w="1748154" h="1303020">
                  <a:moveTo>
                    <a:pt x="1266443" y="746759"/>
                  </a:moveTo>
                  <a:lnTo>
                    <a:pt x="1112519" y="489203"/>
                  </a:lnTo>
                </a:path>
                <a:path w="1748154" h="1303020">
                  <a:moveTo>
                    <a:pt x="1117091" y="478535"/>
                  </a:moveTo>
                  <a:lnTo>
                    <a:pt x="1365503" y="478535"/>
                  </a:lnTo>
                </a:path>
                <a:path w="1748154" h="1303020">
                  <a:moveTo>
                    <a:pt x="827531" y="880871"/>
                  </a:moveTo>
                  <a:lnTo>
                    <a:pt x="827531" y="719327"/>
                  </a:lnTo>
                </a:path>
                <a:path w="1748154" h="1303020">
                  <a:moveTo>
                    <a:pt x="1109471" y="1027175"/>
                  </a:moveTo>
                  <a:lnTo>
                    <a:pt x="1266443" y="757427"/>
                  </a:lnTo>
                </a:path>
                <a:path w="1748154" h="1303020">
                  <a:moveTo>
                    <a:pt x="1162811" y="1027175"/>
                  </a:moveTo>
                  <a:lnTo>
                    <a:pt x="1293875" y="797051"/>
                  </a:lnTo>
                </a:path>
                <a:path w="1748154" h="1303020">
                  <a:moveTo>
                    <a:pt x="1269491" y="1303019"/>
                  </a:moveTo>
                  <a:lnTo>
                    <a:pt x="1109471" y="1027175"/>
                  </a:lnTo>
                </a:path>
                <a:path w="1748154" h="1303020">
                  <a:moveTo>
                    <a:pt x="1588007" y="1303019"/>
                  </a:moveTo>
                  <a:lnTo>
                    <a:pt x="1269491" y="1303019"/>
                  </a:lnTo>
                </a:path>
                <a:path w="1748154" h="1303020">
                  <a:moveTo>
                    <a:pt x="1562099" y="1258823"/>
                  </a:moveTo>
                  <a:lnTo>
                    <a:pt x="1293875" y="1258823"/>
                  </a:lnTo>
                </a:path>
                <a:path w="1748154" h="1303020">
                  <a:moveTo>
                    <a:pt x="1748027" y="1027175"/>
                  </a:moveTo>
                  <a:lnTo>
                    <a:pt x="1588007" y="1303019"/>
                  </a:lnTo>
                </a:path>
                <a:path w="1748154" h="1303020">
                  <a:moveTo>
                    <a:pt x="1591055" y="757427"/>
                  </a:moveTo>
                  <a:lnTo>
                    <a:pt x="1748027" y="1027175"/>
                  </a:lnTo>
                </a:path>
                <a:path w="1748154" h="1303020">
                  <a:moveTo>
                    <a:pt x="1562099" y="797051"/>
                  </a:moveTo>
                  <a:lnTo>
                    <a:pt x="1694687" y="1027175"/>
                  </a:lnTo>
                </a:path>
                <a:path w="1748154" h="1303020">
                  <a:moveTo>
                    <a:pt x="1274063" y="751331"/>
                  </a:moveTo>
                  <a:lnTo>
                    <a:pt x="1583435" y="751331"/>
                  </a:lnTo>
                </a:path>
                <a:path w="1748154" h="1303020">
                  <a:moveTo>
                    <a:pt x="1706879" y="547115"/>
                  </a:moveTo>
                  <a:lnTo>
                    <a:pt x="1591055" y="746759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572889" y="4386071"/>
              <a:ext cx="184785" cy="97790"/>
            </a:xfrm>
            <a:custGeom>
              <a:avLst/>
              <a:gdLst/>
              <a:ahLst/>
              <a:cxnLst/>
              <a:rect l="l" t="t" r="r" b="b"/>
              <a:pathLst>
                <a:path w="184784" h="97789">
                  <a:moveTo>
                    <a:pt x="184403" y="51815"/>
                  </a:moveTo>
                  <a:lnTo>
                    <a:pt x="0" y="0"/>
                  </a:lnTo>
                  <a:lnTo>
                    <a:pt x="21335" y="51815"/>
                  </a:lnTo>
                  <a:lnTo>
                    <a:pt x="0" y="97535"/>
                  </a:lnTo>
                  <a:lnTo>
                    <a:pt x="184403" y="51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682873" y="4439411"/>
              <a:ext cx="909955" cy="0"/>
            </a:xfrm>
            <a:custGeom>
              <a:avLst/>
              <a:gdLst/>
              <a:ahLst/>
              <a:cxnLst/>
              <a:rect l="l" t="t" r="r" b="b"/>
              <a:pathLst>
                <a:path w="909954">
                  <a:moveTo>
                    <a:pt x="90982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681349" y="4427219"/>
              <a:ext cx="913130" cy="18415"/>
            </a:xfrm>
            <a:custGeom>
              <a:avLst/>
              <a:gdLst/>
              <a:ahLst/>
              <a:cxnLst/>
              <a:rect l="l" t="t" r="r" b="b"/>
              <a:pathLst>
                <a:path w="913129" h="18414">
                  <a:moveTo>
                    <a:pt x="912875" y="18287"/>
                  </a:moveTo>
                  <a:lnTo>
                    <a:pt x="912875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2875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7132197" y="5969507"/>
            <a:ext cx="1934210" cy="1115695"/>
          </a:xfrm>
          <a:custGeom>
            <a:avLst/>
            <a:gdLst/>
            <a:ahLst/>
            <a:cxnLst/>
            <a:rect l="l" t="t" r="r" b="b"/>
            <a:pathLst>
              <a:path w="1934209" h="1115695">
                <a:moveTo>
                  <a:pt x="551687" y="164591"/>
                </a:moveTo>
                <a:lnTo>
                  <a:pt x="551687" y="472439"/>
                </a:lnTo>
              </a:path>
              <a:path w="1934209" h="1115695">
                <a:moveTo>
                  <a:pt x="505967" y="452627"/>
                </a:moveTo>
                <a:lnTo>
                  <a:pt x="505967" y="185927"/>
                </a:lnTo>
              </a:path>
              <a:path w="1934209" h="1115695">
                <a:moveTo>
                  <a:pt x="548639" y="480059"/>
                </a:moveTo>
                <a:lnTo>
                  <a:pt x="275843" y="637031"/>
                </a:lnTo>
                <a:lnTo>
                  <a:pt x="0" y="477011"/>
                </a:lnTo>
              </a:path>
              <a:path w="1934209" h="1115695">
                <a:moveTo>
                  <a:pt x="45719" y="452627"/>
                </a:moveTo>
                <a:lnTo>
                  <a:pt x="275843" y="583691"/>
                </a:lnTo>
              </a:path>
              <a:path w="1934209" h="1115695">
                <a:moveTo>
                  <a:pt x="0" y="477011"/>
                </a:moveTo>
                <a:lnTo>
                  <a:pt x="0" y="158495"/>
                </a:lnTo>
                <a:lnTo>
                  <a:pt x="275843" y="0"/>
                </a:lnTo>
              </a:path>
              <a:path w="1934209" h="1115695">
                <a:moveTo>
                  <a:pt x="275843" y="51815"/>
                </a:moveTo>
                <a:lnTo>
                  <a:pt x="45719" y="185927"/>
                </a:lnTo>
              </a:path>
              <a:path w="1934209" h="1115695">
                <a:moveTo>
                  <a:pt x="275843" y="0"/>
                </a:moveTo>
                <a:lnTo>
                  <a:pt x="548639" y="156971"/>
                </a:lnTo>
              </a:path>
              <a:path w="1934209" h="1115695">
                <a:moveTo>
                  <a:pt x="556259" y="156971"/>
                </a:moveTo>
                <a:lnTo>
                  <a:pt x="827531" y="0"/>
                </a:lnTo>
                <a:lnTo>
                  <a:pt x="1109471" y="161543"/>
                </a:lnTo>
              </a:path>
              <a:path w="1934209" h="1115695">
                <a:moveTo>
                  <a:pt x="1057655" y="185927"/>
                </a:moveTo>
                <a:lnTo>
                  <a:pt x="826007" y="50291"/>
                </a:lnTo>
              </a:path>
              <a:path w="1934209" h="1115695">
                <a:moveTo>
                  <a:pt x="911351" y="589787"/>
                </a:moveTo>
                <a:lnTo>
                  <a:pt x="1101851" y="480059"/>
                </a:lnTo>
              </a:path>
              <a:path w="1934209" h="1115695">
                <a:moveTo>
                  <a:pt x="1057655" y="452627"/>
                </a:moveTo>
                <a:lnTo>
                  <a:pt x="888491" y="551687"/>
                </a:lnTo>
              </a:path>
              <a:path w="1934209" h="1115695">
                <a:moveTo>
                  <a:pt x="1106423" y="158495"/>
                </a:moveTo>
                <a:lnTo>
                  <a:pt x="1106423" y="472439"/>
                </a:lnTo>
              </a:path>
              <a:path w="1934209" h="1115695">
                <a:moveTo>
                  <a:pt x="758951" y="597407"/>
                </a:moveTo>
                <a:lnTo>
                  <a:pt x="556259" y="480059"/>
                </a:lnTo>
              </a:path>
              <a:path w="1934209" h="1115695">
                <a:moveTo>
                  <a:pt x="1109471" y="480059"/>
                </a:moveTo>
                <a:lnTo>
                  <a:pt x="1377695" y="633983"/>
                </a:lnTo>
              </a:path>
              <a:path w="1934209" h="1115695">
                <a:moveTo>
                  <a:pt x="1386839" y="633983"/>
                </a:moveTo>
                <a:lnTo>
                  <a:pt x="1661159" y="475487"/>
                </a:lnTo>
              </a:path>
              <a:path w="1934209" h="1115695">
                <a:moveTo>
                  <a:pt x="1658111" y="530351"/>
                </a:moveTo>
                <a:lnTo>
                  <a:pt x="1424939" y="667511"/>
                </a:lnTo>
              </a:path>
              <a:path w="1934209" h="1115695">
                <a:moveTo>
                  <a:pt x="1382267" y="950975"/>
                </a:moveTo>
                <a:lnTo>
                  <a:pt x="1382267" y="641603"/>
                </a:lnTo>
              </a:path>
              <a:path w="1934209" h="1115695">
                <a:moveTo>
                  <a:pt x="1658111" y="1115567"/>
                </a:moveTo>
                <a:lnTo>
                  <a:pt x="1386839" y="958595"/>
                </a:lnTo>
              </a:path>
              <a:path w="1934209" h="1115695">
                <a:moveTo>
                  <a:pt x="1658111" y="1062227"/>
                </a:moveTo>
                <a:lnTo>
                  <a:pt x="1427987" y="931163"/>
                </a:lnTo>
              </a:path>
              <a:path w="1934209" h="1115695">
                <a:moveTo>
                  <a:pt x="1933955" y="955547"/>
                </a:moveTo>
                <a:lnTo>
                  <a:pt x="1658111" y="1115567"/>
                </a:lnTo>
              </a:path>
              <a:path w="1934209" h="1115695">
                <a:moveTo>
                  <a:pt x="1933955" y="637031"/>
                </a:moveTo>
                <a:lnTo>
                  <a:pt x="1933955" y="955547"/>
                </a:lnTo>
              </a:path>
              <a:path w="1934209" h="1115695">
                <a:moveTo>
                  <a:pt x="1888235" y="664463"/>
                </a:moveTo>
                <a:lnTo>
                  <a:pt x="1888235" y="931163"/>
                </a:lnTo>
              </a:path>
              <a:path w="1934209" h="1115695">
                <a:moveTo>
                  <a:pt x="1658111" y="477011"/>
                </a:moveTo>
                <a:lnTo>
                  <a:pt x="1933955" y="637031"/>
                </a:lnTo>
              </a:path>
              <a:path w="1934209" h="1115695">
                <a:moveTo>
                  <a:pt x="1171955" y="1077467"/>
                </a:moveTo>
                <a:lnTo>
                  <a:pt x="1377695" y="958595"/>
                </a:lnTo>
              </a:path>
            </a:pathLst>
          </a:custGeom>
          <a:ln w="177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7120295" y="4119661"/>
            <a:ext cx="1765935" cy="1758950"/>
            <a:chOff x="7120295" y="4119661"/>
            <a:chExt cx="1765935" cy="1758950"/>
          </a:xfrm>
        </p:grpSpPr>
        <p:sp>
          <p:nvSpPr>
            <p:cNvPr id="25" name="object 25"/>
            <p:cNvSpPr/>
            <p:nvPr/>
          </p:nvSpPr>
          <p:spPr>
            <a:xfrm>
              <a:off x="7129150" y="4128515"/>
              <a:ext cx="1748155" cy="1303020"/>
            </a:xfrm>
            <a:custGeom>
              <a:avLst/>
              <a:gdLst/>
              <a:ahLst/>
              <a:cxnLst/>
              <a:rect l="l" t="t" r="r" b="b"/>
              <a:pathLst>
                <a:path w="1748154" h="1303020">
                  <a:moveTo>
                    <a:pt x="551687" y="164591"/>
                  </a:moveTo>
                  <a:lnTo>
                    <a:pt x="551687" y="470915"/>
                  </a:lnTo>
                </a:path>
                <a:path w="1748154" h="1303020">
                  <a:moveTo>
                    <a:pt x="505967" y="451103"/>
                  </a:moveTo>
                  <a:lnTo>
                    <a:pt x="505967" y="184403"/>
                  </a:lnTo>
                </a:path>
                <a:path w="1748154" h="1303020">
                  <a:moveTo>
                    <a:pt x="547115" y="481583"/>
                  </a:moveTo>
                  <a:lnTo>
                    <a:pt x="275843" y="638555"/>
                  </a:lnTo>
                  <a:lnTo>
                    <a:pt x="0" y="478535"/>
                  </a:lnTo>
                </a:path>
                <a:path w="1748154" h="1303020">
                  <a:moveTo>
                    <a:pt x="45719" y="451103"/>
                  </a:moveTo>
                  <a:lnTo>
                    <a:pt x="275843" y="585215"/>
                  </a:lnTo>
                </a:path>
                <a:path w="1748154" h="1303020">
                  <a:moveTo>
                    <a:pt x="0" y="478535"/>
                  </a:moveTo>
                  <a:lnTo>
                    <a:pt x="0" y="160019"/>
                  </a:lnTo>
                  <a:lnTo>
                    <a:pt x="275843" y="0"/>
                  </a:lnTo>
                </a:path>
                <a:path w="1748154" h="1303020">
                  <a:moveTo>
                    <a:pt x="275843" y="50291"/>
                  </a:moveTo>
                  <a:lnTo>
                    <a:pt x="45719" y="184403"/>
                  </a:lnTo>
                </a:path>
                <a:path w="1748154" h="1303020">
                  <a:moveTo>
                    <a:pt x="275843" y="0"/>
                  </a:moveTo>
                  <a:lnTo>
                    <a:pt x="547115" y="156971"/>
                  </a:lnTo>
                </a:path>
                <a:path w="1748154" h="1303020">
                  <a:moveTo>
                    <a:pt x="557783" y="156971"/>
                  </a:moveTo>
                  <a:lnTo>
                    <a:pt x="829055" y="0"/>
                  </a:lnTo>
                  <a:lnTo>
                    <a:pt x="1106423" y="161543"/>
                  </a:lnTo>
                </a:path>
                <a:path w="1748154" h="1303020">
                  <a:moveTo>
                    <a:pt x="1059179" y="184403"/>
                  </a:moveTo>
                  <a:lnTo>
                    <a:pt x="826007" y="48767"/>
                  </a:lnTo>
                </a:path>
                <a:path w="1748154" h="1303020">
                  <a:moveTo>
                    <a:pt x="911351" y="589787"/>
                  </a:moveTo>
                  <a:lnTo>
                    <a:pt x="1098803" y="481583"/>
                  </a:lnTo>
                </a:path>
                <a:path w="1748154" h="1303020">
                  <a:moveTo>
                    <a:pt x="1104899" y="160019"/>
                  </a:moveTo>
                  <a:lnTo>
                    <a:pt x="1104899" y="470915"/>
                  </a:lnTo>
                </a:path>
                <a:path w="1748154" h="1303020">
                  <a:moveTo>
                    <a:pt x="760475" y="597407"/>
                  </a:moveTo>
                  <a:lnTo>
                    <a:pt x="557783" y="481583"/>
                  </a:lnTo>
                </a:path>
                <a:path w="1748154" h="1303020">
                  <a:moveTo>
                    <a:pt x="1266443" y="746759"/>
                  </a:moveTo>
                  <a:lnTo>
                    <a:pt x="1112519" y="489203"/>
                  </a:lnTo>
                </a:path>
                <a:path w="1748154" h="1303020">
                  <a:moveTo>
                    <a:pt x="1117091" y="478535"/>
                  </a:moveTo>
                  <a:lnTo>
                    <a:pt x="1365503" y="478535"/>
                  </a:lnTo>
                </a:path>
                <a:path w="1748154" h="1303020">
                  <a:moveTo>
                    <a:pt x="1109471" y="1027175"/>
                  </a:moveTo>
                  <a:lnTo>
                    <a:pt x="1266443" y="757427"/>
                  </a:lnTo>
                </a:path>
                <a:path w="1748154" h="1303020">
                  <a:moveTo>
                    <a:pt x="1162811" y="1027175"/>
                  </a:moveTo>
                  <a:lnTo>
                    <a:pt x="1293875" y="797051"/>
                  </a:lnTo>
                </a:path>
                <a:path w="1748154" h="1303020">
                  <a:moveTo>
                    <a:pt x="1269491" y="1303019"/>
                  </a:moveTo>
                  <a:lnTo>
                    <a:pt x="1109471" y="1027175"/>
                  </a:lnTo>
                </a:path>
                <a:path w="1748154" h="1303020">
                  <a:moveTo>
                    <a:pt x="1588007" y="1303019"/>
                  </a:moveTo>
                  <a:lnTo>
                    <a:pt x="1269491" y="1303019"/>
                  </a:lnTo>
                </a:path>
                <a:path w="1748154" h="1303020">
                  <a:moveTo>
                    <a:pt x="1562099" y="1258823"/>
                  </a:moveTo>
                  <a:lnTo>
                    <a:pt x="1293875" y="1258823"/>
                  </a:lnTo>
                </a:path>
                <a:path w="1748154" h="1303020">
                  <a:moveTo>
                    <a:pt x="1748027" y="1027175"/>
                  </a:moveTo>
                  <a:lnTo>
                    <a:pt x="1588007" y="1303019"/>
                  </a:lnTo>
                </a:path>
                <a:path w="1748154" h="1303020">
                  <a:moveTo>
                    <a:pt x="1591055" y="757427"/>
                  </a:moveTo>
                  <a:lnTo>
                    <a:pt x="1748027" y="1027175"/>
                  </a:lnTo>
                </a:path>
                <a:path w="1748154" h="1303020">
                  <a:moveTo>
                    <a:pt x="1562099" y="797051"/>
                  </a:moveTo>
                  <a:lnTo>
                    <a:pt x="1694687" y="1027175"/>
                  </a:lnTo>
                </a:path>
                <a:path w="1748154" h="1303020">
                  <a:moveTo>
                    <a:pt x="1274063" y="751331"/>
                  </a:moveTo>
                  <a:lnTo>
                    <a:pt x="1583435" y="751331"/>
                  </a:lnTo>
                </a:path>
                <a:path w="1748154" h="1303020">
                  <a:moveTo>
                    <a:pt x="1706879" y="547115"/>
                  </a:moveTo>
                  <a:lnTo>
                    <a:pt x="1591055" y="746759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621402" y="5695187"/>
              <a:ext cx="93345" cy="182880"/>
            </a:xfrm>
            <a:custGeom>
              <a:avLst/>
              <a:gdLst/>
              <a:ahLst/>
              <a:cxnLst/>
              <a:rect l="l" t="t" r="r" b="b"/>
              <a:pathLst>
                <a:path w="93345" h="182879">
                  <a:moveTo>
                    <a:pt x="92963" y="0"/>
                  </a:moveTo>
                  <a:lnTo>
                    <a:pt x="47243" y="22859"/>
                  </a:lnTo>
                  <a:lnTo>
                    <a:pt x="0" y="0"/>
                  </a:lnTo>
                  <a:lnTo>
                    <a:pt x="47243" y="182879"/>
                  </a:lnTo>
                  <a:lnTo>
                    <a:pt x="929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673218" y="5161787"/>
              <a:ext cx="0" cy="551815"/>
            </a:xfrm>
            <a:custGeom>
              <a:avLst/>
              <a:gdLst/>
              <a:ahLst/>
              <a:cxnLst/>
              <a:rect l="l" t="t" r="r" b="b"/>
              <a:pathLst>
                <a:path h="551814">
                  <a:moveTo>
                    <a:pt x="0" y="55168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661026" y="5155691"/>
              <a:ext cx="18415" cy="562610"/>
            </a:xfrm>
            <a:custGeom>
              <a:avLst/>
              <a:gdLst/>
              <a:ahLst/>
              <a:cxnLst/>
              <a:rect l="l" t="t" r="r" b="b"/>
              <a:pathLst>
                <a:path w="18415" h="562610">
                  <a:moveTo>
                    <a:pt x="18287" y="562355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562355"/>
                  </a:lnTo>
                  <a:lnTo>
                    <a:pt x="18287" y="5623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2768986" y="4386071"/>
            <a:ext cx="1076325" cy="97790"/>
            <a:chOff x="2768986" y="4386071"/>
            <a:chExt cx="1076325" cy="97790"/>
          </a:xfrm>
        </p:grpSpPr>
        <p:sp>
          <p:nvSpPr>
            <p:cNvPr id="30" name="object 30"/>
            <p:cNvSpPr/>
            <p:nvPr/>
          </p:nvSpPr>
          <p:spPr>
            <a:xfrm>
              <a:off x="3660525" y="4386071"/>
              <a:ext cx="184785" cy="97790"/>
            </a:xfrm>
            <a:custGeom>
              <a:avLst/>
              <a:gdLst/>
              <a:ahLst/>
              <a:cxnLst/>
              <a:rect l="l" t="t" r="r" b="b"/>
              <a:pathLst>
                <a:path w="184785" h="97789">
                  <a:moveTo>
                    <a:pt x="184403" y="51815"/>
                  </a:moveTo>
                  <a:lnTo>
                    <a:pt x="0" y="0"/>
                  </a:lnTo>
                  <a:lnTo>
                    <a:pt x="21335" y="51815"/>
                  </a:lnTo>
                  <a:lnTo>
                    <a:pt x="0" y="97535"/>
                  </a:lnTo>
                  <a:lnTo>
                    <a:pt x="184403" y="51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770510" y="4439411"/>
              <a:ext cx="909955" cy="0"/>
            </a:xfrm>
            <a:custGeom>
              <a:avLst/>
              <a:gdLst/>
              <a:ahLst/>
              <a:cxnLst/>
              <a:rect l="l" t="t" r="r" b="b"/>
              <a:pathLst>
                <a:path w="909954">
                  <a:moveTo>
                    <a:pt x="90982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768986" y="4427219"/>
              <a:ext cx="913130" cy="18415"/>
            </a:xfrm>
            <a:custGeom>
              <a:avLst/>
              <a:gdLst/>
              <a:ahLst/>
              <a:cxnLst/>
              <a:rect l="l" t="t" r="r" b="b"/>
              <a:pathLst>
                <a:path w="913129" h="18414">
                  <a:moveTo>
                    <a:pt x="912875" y="18287"/>
                  </a:moveTo>
                  <a:lnTo>
                    <a:pt x="912875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2875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067444" y="4652786"/>
            <a:ext cx="13525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91852" y="4200158"/>
            <a:ext cx="101790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2-MeOC</a:t>
            </a:r>
            <a:r>
              <a:rPr sz="1275" b="1" spc="-7" baseline="-16339" dirty="0">
                <a:latin typeface="Arial"/>
                <a:cs typeface="Arial"/>
              </a:rPr>
              <a:t>6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6339" dirty="0">
                <a:latin typeface="Arial"/>
                <a:cs typeface="Arial"/>
              </a:rPr>
              <a:t>4</a:t>
            </a:r>
            <a:r>
              <a:rPr sz="1200" b="1" spc="-5" dirty="0">
                <a:latin typeface="Arial"/>
                <a:cs typeface="Arial"/>
              </a:rPr>
              <a:t>Li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37217" y="4453142"/>
            <a:ext cx="60388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Et</a:t>
            </a:r>
            <a:r>
              <a:rPr sz="1275" b="1" spc="-7" baseline="-16339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O,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82855" y="4652786"/>
            <a:ext cx="13525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87428" y="4972826"/>
            <a:ext cx="1625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5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77215" y="4494290"/>
            <a:ext cx="6711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6390" algn="l"/>
              </a:tabLst>
            </a:pPr>
            <a:r>
              <a:rPr sz="1200" b="1" spc="-5" dirty="0">
                <a:latin typeface="Arial"/>
                <a:cs typeface="Arial"/>
              </a:rPr>
              <a:t>H	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5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98347" y="4200158"/>
            <a:ext cx="36385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6339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695575" y="5356874"/>
            <a:ext cx="2425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[</a:t>
            </a:r>
            <a:r>
              <a:rPr sz="1200" b="1" spc="-25" dirty="0"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99790" y="6495301"/>
            <a:ext cx="13525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948558" y="6621269"/>
            <a:ext cx="1432560" cy="560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200" b="1" spc="-10" dirty="0">
                <a:latin typeface="Arial"/>
                <a:cs typeface="Arial"/>
              </a:rPr>
              <a:t>Me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895218" y="4652786"/>
            <a:ext cx="135255" cy="3727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54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489577" y="4494290"/>
            <a:ext cx="67119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6390" algn="l"/>
              </a:tabLst>
            </a:pPr>
            <a:r>
              <a:rPr sz="1200" b="1" spc="-5" dirty="0">
                <a:latin typeface="Arial"/>
                <a:cs typeface="Arial"/>
              </a:rPr>
              <a:t>H	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5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11</a:t>
            </a:fld>
            <a:endParaRPr lang="en-US" sz="1600" b="1" dirty="0" smtClean="0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919014" y="1875964"/>
            <a:ext cx="1138555" cy="663575"/>
            <a:chOff x="919014" y="1875964"/>
            <a:chExt cx="1138555" cy="663575"/>
          </a:xfrm>
        </p:grpSpPr>
        <p:sp>
          <p:nvSpPr>
            <p:cNvPr id="5" name="object 5"/>
            <p:cNvSpPr/>
            <p:nvPr/>
          </p:nvSpPr>
          <p:spPr>
            <a:xfrm>
              <a:off x="1441585" y="2045207"/>
              <a:ext cx="45720" cy="323215"/>
            </a:xfrm>
            <a:custGeom>
              <a:avLst/>
              <a:gdLst/>
              <a:ahLst/>
              <a:cxnLst/>
              <a:rect l="l" t="t" r="r" b="b"/>
              <a:pathLst>
                <a:path w="45719" h="323214">
                  <a:moveTo>
                    <a:pt x="45719" y="0"/>
                  </a:moveTo>
                  <a:lnTo>
                    <a:pt x="45719" y="323087"/>
                  </a:lnTo>
                </a:path>
                <a:path w="45719" h="323214">
                  <a:moveTo>
                    <a:pt x="0" y="25907"/>
                  </a:moveTo>
                  <a:lnTo>
                    <a:pt x="0" y="295655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27997" y="2340863"/>
              <a:ext cx="559435" cy="190500"/>
            </a:xfrm>
            <a:custGeom>
              <a:avLst/>
              <a:gdLst/>
              <a:ahLst/>
              <a:cxnLst/>
              <a:rect l="l" t="t" r="r" b="b"/>
              <a:pathLst>
                <a:path w="559435" h="190500">
                  <a:moveTo>
                    <a:pt x="559307" y="27431"/>
                  </a:moveTo>
                  <a:lnTo>
                    <a:pt x="280415" y="190499"/>
                  </a:lnTo>
                  <a:lnTo>
                    <a:pt x="0" y="27431"/>
                  </a:lnTo>
                </a:path>
                <a:path w="559435" h="190500">
                  <a:moveTo>
                    <a:pt x="280415" y="135635"/>
                  </a:moveTo>
                  <a:lnTo>
                    <a:pt x="45719" y="0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27997" y="2045207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323087"/>
                  </a:moveTo>
                  <a:lnTo>
                    <a:pt x="0" y="0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7997" y="1883664"/>
              <a:ext cx="1120140" cy="647700"/>
            </a:xfrm>
            <a:custGeom>
              <a:avLst/>
              <a:gdLst/>
              <a:ahLst/>
              <a:cxnLst/>
              <a:rect l="l" t="t" r="r" b="b"/>
              <a:pathLst>
                <a:path w="1120139" h="647700">
                  <a:moveTo>
                    <a:pt x="0" y="161543"/>
                  </a:moveTo>
                  <a:lnTo>
                    <a:pt x="280415" y="0"/>
                  </a:lnTo>
                </a:path>
                <a:path w="1120139" h="647700">
                  <a:moveTo>
                    <a:pt x="45719" y="187451"/>
                  </a:moveTo>
                  <a:lnTo>
                    <a:pt x="280415" y="53339"/>
                  </a:lnTo>
                </a:path>
                <a:path w="1120139" h="647700">
                  <a:moveTo>
                    <a:pt x="559307" y="161543"/>
                  </a:moveTo>
                  <a:lnTo>
                    <a:pt x="280415" y="0"/>
                  </a:lnTo>
                </a:path>
                <a:path w="1120139" h="647700">
                  <a:moveTo>
                    <a:pt x="559307" y="161543"/>
                  </a:moveTo>
                  <a:lnTo>
                    <a:pt x="839720" y="0"/>
                  </a:lnTo>
                  <a:lnTo>
                    <a:pt x="1120136" y="161543"/>
                  </a:lnTo>
                </a:path>
                <a:path w="1120139" h="647700">
                  <a:moveTo>
                    <a:pt x="839720" y="53339"/>
                  </a:moveTo>
                  <a:lnTo>
                    <a:pt x="1072892" y="187451"/>
                  </a:lnTo>
                </a:path>
                <a:path w="1120139" h="647700">
                  <a:moveTo>
                    <a:pt x="839720" y="647699"/>
                  </a:moveTo>
                  <a:lnTo>
                    <a:pt x="1039364" y="531875"/>
                  </a:lnTo>
                </a:path>
                <a:path w="1120139" h="647700">
                  <a:moveTo>
                    <a:pt x="839720" y="592835"/>
                  </a:moveTo>
                  <a:lnTo>
                    <a:pt x="1016504" y="490727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48133" y="2045207"/>
              <a:ext cx="0" cy="247015"/>
            </a:xfrm>
            <a:custGeom>
              <a:avLst/>
              <a:gdLst/>
              <a:ahLst/>
              <a:cxnLst/>
              <a:rect l="l" t="t" r="r" b="b"/>
              <a:pathLst>
                <a:path h="247014">
                  <a:moveTo>
                    <a:pt x="0" y="0"/>
                  </a:moveTo>
                  <a:lnTo>
                    <a:pt x="0" y="246887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87305" y="2368295"/>
              <a:ext cx="280670" cy="163195"/>
            </a:xfrm>
            <a:custGeom>
              <a:avLst/>
              <a:gdLst/>
              <a:ahLst/>
              <a:cxnLst/>
              <a:rect l="l" t="t" r="r" b="b"/>
              <a:pathLst>
                <a:path w="280669" h="163194">
                  <a:moveTo>
                    <a:pt x="0" y="0"/>
                  </a:moveTo>
                  <a:lnTo>
                    <a:pt x="280412" y="163067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494571" y="1875964"/>
            <a:ext cx="1138555" cy="866140"/>
            <a:chOff x="3494571" y="1875964"/>
            <a:chExt cx="1138555" cy="866140"/>
          </a:xfrm>
        </p:grpSpPr>
        <p:sp>
          <p:nvSpPr>
            <p:cNvPr id="12" name="object 12"/>
            <p:cNvSpPr/>
            <p:nvPr/>
          </p:nvSpPr>
          <p:spPr>
            <a:xfrm>
              <a:off x="4017142" y="2045207"/>
              <a:ext cx="47625" cy="323215"/>
            </a:xfrm>
            <a:custGeom>
              <a:avLst/>
              <a:gdLst/>
              <a:ahLst/>
              <a:cxnLst/>
              <a:rect l="l" t="t" r="r" b="b"/>
              <a:pathLst>
                <a:path w="47625" h="323214">
                  <a:moveTo>
                    <a:pt x="47243" y="0"/>
                  </a:moveTo>
                  <a:lnTo>
                    <a:pt x="47243" y="323087"/>
                  </a:lnTo>
                </a:path>
                <a:path w="47625" h="323214">
                  <a:moveTo>
                    <a:pt x="0" y="25907"/>
                  </a:moveTo>
                  <a:lnTo>
                    <a:pt x="0" y="295655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03554" y="2340863"/>
              <a:ext cx="561340" cy="190500"/>
            </a:xfrm>
            <a:custGeom>
              <a:avLst/>
              <a:gdLst/>
              <a:ahLst/>
              <a:cxnLst/>
              <a:rect l="l" t="t" r="r" b="b"/>
              <a:pathLst>
                <a:path w="561339" h="190500">
                  <a:moveTo>
                    <a:pt x="560831" y="27431"/>
                  </a:moveTo>
                  <a:lnTo>
                    <a:pt x="280415" y="190499"/>
                  </a:lnTo>
                  <a:lnTo>
                    <a:pt x="0" y="27431"/>
                  </a:lnTo>
                </a:path>
                <a:path w="561339" h="190500">
                  <a:moveTo>
                    <a:pt x="280415" y="135635"/>
                  </a:moveTo>
                  <a:lnTo>
                    <a:pt x="47243" y="0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03554" y="2045207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323087"/>
                  </a:moveTo>
                  <a:lnTo>
                    <a:pt x="0" y="0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03554" y="1883664"/>
              <a:ext cx="1120140" cy="647700"/>
            </a:xfrm>
            <a:custGeom>
              <a:avLst/>
              <a:gdLst/>
              <a:ahLst/>
              <a:cxnLst/>
              <a:rect l="l" t="t" r="r" b="b"/>
              <a:pathLst>
                <a:path w="1120139" h="647700">
                  <a:moveTo>
                    <a:pt x="0" y="161543"/>
                  </a:moveTo>
                  <a:lnTo>
                    <a:pt x="280415" y="0"/>
                  </a:lnTo>
                </a:path>
                <a:path w="1120139" h="647700">
                  <a:moveTo>
                    <a:pt x="47243" y="187451"/>
                  </a:moveTo>
                  <a:lnTo>
                    <a:pt x="280415" y="53339"/>
                  </a:lnTo>
                </a:path>
                <a:path w="1120139" h="647700">
                  <a:moveTo>
                    <a:pt x="560831" y="161543"/>
                  </a:moveTo>
                  <a:lnTo>
                    <a:pt x="280415" y="0"/>
                  </a:lnTo>
                </a:path>
                <a:path w="1120139" h="647700">
                  <a:moveTo>
                    <a:pt x="560831" y="161543"/>
                  </a:moveTo>
                  <a:lnTo>
                    <a:pt x="841247" y="0"/>
                  </a:lnTo>
                  <a:lnTo>
                    <a:pt x="1120139" y="161543"/>
                  </a:lnTo>
                </a:path>
                <a:path w="1120139" h="647700">
                  <a:moveTo>
                    <a:pt x="841247" y="53339"/>
                  </a:moveTo>
                  <a:lnTo>
                    <a:pt x="1074419" y="187451"/>
                  </a:lnTo>
                </a:path>
                <a:path w="1120139" h="647700">
                  <a:moveTo>
                    <a:pt x="841247" y="647699"/>
                  </a:moveTo>
                  <a:lnTo>
                    <a:pt x="1043939" y="531875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23694" y="2045207"/>
              <a:ext cx="0" cy="247015"/>
            </a:xfrm>
            <a:custGeom>
              <a:avLst/>
              <a:gdLst/>
              <a:ahLst/>
              <a:cxnLst/>
              <a:rect l="l" t="t" r="r" b="b"/>
              <a:pathLst>
                <a:path h="247014">
                  <a:moveTo>
                    <a:pt x="0" y="0"/>
                  </a:moveTo>
                  <a:lnTo>
                    <a:pt x="0" y="246887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64386" y="2368295"/>
              <a:ext cx="398145" cy="365760"/>
            </a:xfrm>
            <a:custGeom>
              <a:avLst/>
              <a:gdLst/>
              <a:ahLst/>
              <a:cxnLst/>
              <a:rect l="l" t="t" r="r" b="b"/>
              <a:pathLst>
                <a:path w="398145" h="365760">
                  <a:moveTo>
                    <a:pt x="0" y="0"/>
                  </a:moveTo>
                  <a:lnTo>
                    <a:pt x="280415" y="163067"/>
                  </a:lnTo>
                  <a:lnTo>
                    <a:pt x="169163" y="365759"/>
                  </a:lnTo>
                </a:path>
                <a:path w="398145" h="365760">
                  <a:moveTo>
                    <a:pt x="280415" y="163067"/>
                  </a:moveTo>
                  <a:lnTo>
                    <a:pt x="397763" y="359663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8660931" y="1875964"/>
            <a:ext cx="1139825" cy="899794"/>
            <a:chOff x="8660931" y="1875964"/>
            <a:chExt cx="1139825" cy="899794"/>
          </a:xfrm>
        </p:grpSpPr>
        <p:sp>
          <p:nvSpPr>
            <p:cNvPr id="19" name="object 19"/>
            <p:cNvSpPr/>
            <p:nvPr/>
          </p:nvSpPr>
          <p:spPr>
            <a:xfrm>
              <a:off x="9186550" y="2045207"/>
              <a:ext cx="45720" cy="323215"/>
            </a:xfrm>
            <a:custGeom>
              <a:avLst/>
              <a:gdLst/>
              <a:ahLst/>
              <a:cxnLst/>
              <a:rect l="l" t="t" r="r" b="b"/>
              <a:pathLst>
                <a:path w="45720" h="323214">
                  <a:moveTo>
                    <a:pt x="45719" y="0"/>
                  </a:moveTo>
                  <a:lnTo>
                    <a:pt x="45719" y="323087"/>
                  </a:lnTo>
                </a:path>
                <a:path w="45720" h="323214">
                  <a:moveTo>
                    <a:pt x="0" y="25907"/>
                  </a:moveTo>
                  <a:lnTo>
                    <a:pt x="0" y="295655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669914" y="2340863"/>
              <a:ext cx="562610" cy="190500"/>
            </a:xfrm>
            <a:custGeom>
              <a:avLst/>
              <a:gdLst/>
              <a:ahLst/>
              <a:cxnLst/>
              <a:rect l="l" t="t" r="r" b="b"/>
              <a:pathLst>
                <a:path w="562609" h="190500">
                  <a:moveTo>
                    <a:pt x="562355" y="27431"/>
                  </a:moveTo>
                  <a:lnTo>
                    <a:pt x="281939" y="190499"/>
                  </a:lnTo>
                  <a:lnTo>
                    <a:pt x="0" y="27431"/>
                  </a:lnTo>
                </a:path>
                <a:path w="562609" h="190500">
                  <a:moveTo>
                    <a:pt x="281939" y="135635"/>
                  </a:moveTo>
                  <a:lnTo>
                    <a:pt x="45719" y="0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669914" y="2045207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323087"/>
                  </a:moveTo>
                  <a:lnTo>
                    <a:pt x="0" y="0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669914" y="1883664"/>
              <a:ext cx="1122045" cy="647700"/>
            </a:xfrm>
            <a:custGeom>
              <a:avLst/>
              <a:gdLst/>
              <a:ahLst/>
              <a:cxnLst/>
              <a:rect l="l" t="t" r="r" b="b"/>
              <a:pathLst>
                <a:path w="1122045" h="647700">
                  <a:moveTo>
                    <a:pt x="0" y="161543"/>
                  </a:moveTo>
                  <a:lnTo>
                    <a:pt x="281939" y="0"/>
                  </a:lnTo>
                </a:path>
                <a:path w="1122045" h="647700">
                  <a:moveTo>
                    <a:pt x="45719" y="187451"/>
                  </a:moveTo>
                  <a:lnTo>
                    <a:pt x="281939" y="53339"/>
                  </a:lnTo>
                </a:path>
                <a:path w="1122045" h="647700">
                  <a:moveTo>
                    <a:pt x="562355" y="161543"/>
                  </a:moveTo>
                  <a:lnTo>
                    <a:pt x="281939" y="0"/>
                  </a:lnTo>
                </a:path>
                <a:path w="1122045" h="647700">
                  <a:moveTo>
                    <a:pt x="562355" y="161543"/>
                  </a:moveTo>
                  <a:lnTo>
                    <a:pt x="842771" y="0"/>
                  </a:lnTo>
                  <a:lnTo>
                    <a:pt x="1121663" y="161543"/>
                  </a:lnTo>
                </a:path>
                <a:path w="1122045" h="647700">
                  <a:moveTo>
                    <a:pt x="842771" y="53339"/>
                  </a:moveTo>
                  <a:lnTo>
                    <a:pt x="1075943" y="187451"/>
                  </a:lnTo>
                </a:path>
                <a:path w="1122045" h="647700">
                  <a:moveTo>
                    <a:pt x="842771" y="647699"/>
                  </a:moveTo>
                  <a:lnTo>
                    <a:pt x="1042415" y="531875"/>
                  </a:lnTo>
                </a:path>
                <a:path w="1122045" h="647700">
                  <a:moveTo>
                    <a:pt x="842771" y="592835"/>
                  </a:moveTo>
                  <a:lnTo>
                    <a:pt x="1019555" y="490727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791578" y="2045207"/>
              <a:ext cx="0" cy="247015"/>
            </a:xfrm>
            <a:custGeom>
              <a:avLst/>
              <a:gdLst/>
              <a:ahLst/>
              <a:cxnLst/>
              <a:rect l="l" t="t" r="r" b="b"/>
              <a:pathLst>
                <a:path h="247014">
                  <a:moveTo>
                    <a:pt x="0" y="0"/>
                  </a:moveTo>
                  <a:lnTo>
                    <a:pt x="0" y="246887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232270" y="2368295"/>
              <a:ext cx="280670" cy="163195"/>
            </a:xfrm>
            <a:custGeom>
              <a:avLst/>
              <a:gdLst/>
              <a:ahLst/>
              <a:cxnLst/>
              <a:rect l="l" t="t" r="r" b="b"/>
              <a:pathLst>
                <a:path w="280670" h="163194">
                  <a:moveTo>
                    <a:pt x="0" y="0"/>
                  </a:moveTo>
                  <a:lnTo>
                    <a:pt x="280415" y="163067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512686" y="2531363"/>
              <a:ext cx="0" cy="243840"/>
            </a:xfrm>
            <a:custGeom>
              <a:avLst/>
              <a:gdLst/>
              <a:ahLst/>
              <a:cxnLst/>
              <a:rect l="l" t="t" r="r" b="b"/>
              <a:pathLst>
                <a:path h="243839">
                  <a:moveTo>
                    <a:pt x="0" y="0"/>
                  </a:moveTo>
                  <a:lnTo>
                    <a:pt x="0" y="243839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068607" y="1875964"/>
            <a:ext cx="1141730" cy="859790"/>
            <a:chOff x="6068607" y="1875964"/>
            <a:chExt cx="1141730" cy="859790"/>
          </a:xfrm>
        </p:grpSpPr>
        <p:sp>
          <p:nvSpPr>
            <p:cNvPr id="27" name="object 27"/>
            <p:cNvSpPr/>
            <p:nvPr/>
          </p:nvSpPr>
          <p:spPr>
            <a:xfrm>
              <a:off x="6594225" y="2045207"/>
              <a:ext cx="45720" cy="323215"/>
            </a:xfrm>
            <a:custGeom>
              <a:avLst/>
              <a:gdLst/>
              <a:ahLst/>
              <a:cxnLst/>
              <a:rect l="l" t="t" r="r" b="b"/>
              <a:pathLst>
                <a:path w="45720" h="323214">
                  <a:moveTo>
                    <a:pt x="45719" y="0"/>
                  </a:moveTo>
                  <a:lnTo>
                    <a:pt x="45719" y="323087"/>
                  </a:lnTo>
                </a:path>
                <a:path w="45720" h="323214">
                  <a:moveTo>
                    <a:pt x="0" y="25907"/>
                  </a:moveTo>
                  <a:lnTo>
                    <a:pt x="0" y="295655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77589" y="2340863"/>
              <a:ext cx="562610" cy="190500"/>
            </a:xfrm>
            <a:custGeom>
              <a:avLst/>
              <a:gdLst/>
              <a:ahLst/>
              <a:cxnLst/>
              <a:rect l="l" t="t" r="r" b="b"/>
              <a:pathLst>
                <a:path w="562609" h="190500">
                  <a:moveTo>
                    <a:pt x="562355" y="27431"/>
                  </a:moveTo>
                  <a:lnTo>
                    <a:pt x="283463" y="190499"/>
                  </a:lnTo>
                  <a:lnTo>
                    <a:pt x="0" y="27431"/>
                  </a:lnTo>
                </a:path>
                <a:path w="562609" h="190500">
                  <a:moveTo>
                    <a:pt x="283463" y="135635"/>
                  </a:moveTo>
                  <a:lnTo>
                    <a:pt x="47243" y="0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077589" y="2045207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323087"/>
                  </a:moveTo>
                  <a:lnTo>
                    <a:pt x="0" y="0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77589" y="1883664"/>
              <a:ext cx="1123315" cy="647700"/>
            </a:xfrm>
            <a:custGeom>
              <a:avLst/>
              <a:gdLst/>
              <a:ahLst/>
              <a:cxnLst/>
              <a:rect l="l" t="t" r="r" b="b"/>
              <a:pathLst>
                <a:path w="1123315" h="647700">
                  <a:moveTo>
                    <a:pt x="0" y="161543"/>
                  </a:moveTo>
                  <a:lnTo>
                    <a:pt x="283463" y="0"/>
                  </a:lnTo>
                </a:path>
                <a:path w="1123315" h="647700">
                  <a:moveTo>
                    <a:pt x="47243" y="187451"/>
                  </a:moveTo>
                  <a:lnTo>
                    <a:pt x="283463" y="53339"/>
                  </a:lnTo>
                </a:path>
                <a:path w="1123315" h="647700">
                  <a:moveTo>
                    <a:pt x="562355" y="161543"/>
                  </a:moveTo>
                  <a:lnTo>
                    <a:pt x="283463" y="0"/>
                  </a:lnTo>
                </a:path>
                <a:path w="1123315" h="647700">
                  <a:moveTo>
                    <a:pt x="562355" y="161543"/>
                  </a:moveTo>
                  <a:lnTo>
                    <a:pt x="842771" y="0"/>
                  </a:lnTo>
                  <a:lnTo>
                    <a:pt x="1123187" y="161543"/>
                  </a:lnTo>
                </a:path>
                <a:path w="1123315" h="647700">
                  <a:moveTo>
                    <a:pt x="842771" y="53339"/>
                  </a:moveTo>
                  <a:lnTo>
                    <a:pt x="1075943" y="187451"/>
                  </a:lnTo>
                </a:path>
                <a:path w="1123315" h="647700">
                  <a:moveTo>
                    <a:pt x="842771" y="647699"/>
                  </a:moveTo>
                  <a:lnTo>
                    <a:pt x="1042415" y="531875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200777" y="2045207"/>
              <a:ext cx="0" cy="247015"/>
            </a:xfrm>
            <a:custGeom>
              <a:avLst/>
              <a:gdLst/>
              <a:ahLst/>
              <a:cxnLst/>
              <a:rect l="l" t="t" r="r" b="b"/>
              <a:pathLst>
                <a:path h="247014">
                  <a:moveTo>
                    <a:pt x="0" y="0"/>
                  </a:moveTo>
                  <a:lnTo>
                    <a:pt x="0" y="246887"/>
                  </a:lnTo>
                </a:path>
              </a:pathLst>
            </a:custGeom>
            <a:ln w="179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639945" y="2368295"/>
              <a:ext cx="390525" cy="360045"/>
            </a:xfrm>
            <a:custGeom>
              <a:avLst/>
              <a:gdLst/>
              <a:ahLst/>
              <a:cxnLst/>
              <a:rect l="l" t="t" r="r" b="b"/>
              <a:pathLst>
                <a:path w="390525" h="360044">
                  <a:moveTo>
                    <a:pt x="0" y="0"/>
                  </a:moveTo>
                  <a:lnTo>
                    <a:pt x="280415" y="163067"/>
                  </a:lnTo>
                  <a:lnTo>
                    <a:pt x="164591" y="359663"/>
                  </a:lnTo>
                </a:path>
                <a:path w="390525" h="360044">
                  <a:moveTo>
                    <a:pt x="280415" y="163067"/>
                  </a:moveTo>
                  <a:lnTo>
                    <a:pt x="390143" y="352043"/>
                  </a:lnTo>
                </a:path>
              </a:pathLst>
            </a:custGeom>
            <a:ln w="153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2235586" y="2156460"/>
            <a:ext cx="1091565" cy="94615"/>
            <a:chOff x="2235586" y="2156460"/>
            <a:chExt cx="1091565" cy="94615"/>
          </a:xfrm>
        </p:grpSpPr>
        <p:sp>
          <p:nvSpPr>
            <p:cNvPr id="34" name="object 34"/>
            <p:cNvSpPr/>
            <p:nvPr/>
          </p:nvSpPr>
          <p:spPr>
            <a:xfrm>
              <a:off x="3139317" y="2156460"/>
              <a:ext cx="187960" cy="94615"/>
            </a:xfrm>
            <a:custGeom>
              <a:avLst/>
              <a:gdLst/>
              <a:ahLst/>
              <a:cxnLst/>
              <a:rect l="l" t="t" r="r" b="b"/>
              <a:pathLst>
                <a:path w="187960" h="94614">
                  <a:moveTo>
                    <a:pt x="187451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745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237110" y="2205228"/>
              <a:ext cx="923925" cy="0"/>
            </a:xfrm>
            <a:custGeom>
              <a:avLst/>
              <a:gdLst/>
              <a:ahLst/>
              <a:cxnLst/>
              <a:rect l="l" t="t" r="r" b="b"/>
              <a:pathLst>
                <a:path w="923925">
                  <a:moveTo>
                    <a:pt x="92354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235586" y="2194560"/>
              <a:ext cx="927100" cy="18415"/>
            </a:xfrm>
            <a:custGeom>
              <a:avLst/>
              <a:gdLst/>
              <a:ahLst/>
              <a:cxnLst/>
              <a:rect l="l" t="t" r="r" b="b"/>
              <a:pathLst>
                <a:path w="927100" h="18414">
                  <a:moveTo>
                    <a:pt x="926591" y="18287"/>
                  </a:moveTo>
                  <a:lnTo>
                    <a:pt x="926591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6591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4811145" y="2156460"/>
            <a:ext cx="1089660" cy="94615"/>
            <a:chOff x="4811145" y="2156460"/>
            <a:chExt cx="1089660" cy="94615"/>
          </a:xfrm>
        </p:grpSpPr>
        <p:sp>
          <p:nvSpPr>
            <p:cNvPr id="38" name="object 38"/>
            <p:cNvSpPr/>
            <p:nvPr/>
          </p:nvSpPr>
          <p:spPr>
            <a:xfrm>
              <a:off x="5716401" y="2156460"/>
              <a:ext cx="184785" cy="94615"/>
            </a:xfrm>
            <a:custGeom>
              <a:avLst/>
              <a:gdLst/>
              <a:ahLst/>
              <a:cxnLst/>
              <a:rect l="l" t="t" r="r" b="b"/>
              <a:pathLst>
                <a:path w="184785" h="94614">
                  <a:moveTo>
                    <a:pt x="184403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814193" y="2205228"/>
              <a:ext cx="922019" cy="0"/>
            </a:xfrm>
            <a:custGeom>
              <a:avLst/>
              <a:gdLst/>
              <a:ahLst/>
              <a:cxnLst/>
              <a:rect l="l" t="t" r="r" b="b"/>
              <a:pathLst>
                <a:path w="922020">
                  <a:moveTo>
                    <a:pt x="92201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811145" y="2194560"/>
              <a:ext cx="928369" cy="18415"/>
            </a:xfrm>
            <a:custGeom>
              <a:avLst/>
              <a:gdLst/>
              <a:ahLst/>
              <a:cxnLst/>
              <a:rect l="l" t="t" r="r" b="b"/>
              <a:pathLst>
                <a:path w="928370" h="18414">
                  <a:moveTo>
                    <a:pt x="928115" y="18287"/>
                  </a:moveTo>
                  <a:lnTo>
                    <a:pt x="928115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8115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7385181" y="2156460"/>
            <a:ext cx="1091565" cy="94615"/>
            <a:chOff x="7385181" y="2156460"/>
            <a:chExt cx="1091565" cy="94615"/>
          </a:xfrm>
        </p:grpSpPr>
        <p:sp>
          <p:nvSpPr>
            <p:cNvPr id="42" name="object 42"/>
            <p:cNvSpPr/>
            <p:nvPr/>
          </p:nvSpPr>
          <p:spPr>
            <a:xfrm>
              <a:off x="8288913" y="2156460"/>
              <a:ext cx="187960" cy="94615"/>
            </a:xfrm>
            <a:custGeom>
              <a:avLst/>
              <a:gdLst/>
              <a:ahLst/>
              <a:cxnLst/>
              <a:rect l="l" t="t" r="r" b="b"/>
              <a:pathLst>
                <a:path w="187959" h="94614">
                  <a:moveTo>
                    <a:pt x="187451" y="48767"/>
                  </a:moveTo>
                  <a:lnTo>
                    <a:pt x="0" y="0"/>
                  </a:lnTo>
                  <a:lnTo>
                    <a:pt x="24383" y="48767"/>
                  </a:lnTo>
                  <a:lnTo>
                    <a:pt x="0" y="94487"/>
                  </a:lnTo>
                  <a:lnTo>
                    <a:pt x="18745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388229" y="2205228"/>
              <a:ext cx="922019" cy="0"/>
            </a:xfrm>
            <a:custGeom>
              <a:avLst/>
              <a:gdLst/>
              <a:ahLst/>
              <a:cxnLst/>
              <a:rect l="l" t="t" r="r" b="b"/>
              <a:pathLst>
                <a:path w="922020">
                  <a:moveTo>
                    <a:pt x="92201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385181" y="2194560"/>
              <a:ext cx="928369" cy="18415"/>
            </a:xfrm>
            <a:custGeom>
              <a:avLst/>
              <a:gdLst/>
              <a:ahLst/>
              <a:cxnLst/>
              <a:rect l="l" t="t" r="r" b="b"/>
              <a:pathLst>
                <a:path w="928370" h="18414">
                  <a:moveTo>
                    <a:pt x="928115" y="18287"/>
                  </a:moveTo>
                  <a:lnTo>
                    <a:pt x="928115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8115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/>
          <p:nvPr/>
        </p:nvSpPr>
        <p:spPr>
          <a:xfrm>
            <a:off x="4705989" y="2415539"/>
            <a:ext cx="127000" cy="71755"/>
          </a:xfrm>
          <a:custGeom>
            <a:avLst/>
            <a:gdLst/>
            <a:ahLst/>
            <a:cxnLst/>
            <a:rect l="l" t="t" r="r" b="b"/>
            <a:pathLst>
              <a:path w="127000" h="71755">
                <a:moveTo>
                  <a:pt x="0" y="0"/>
                </a:moveTo>
                <a:lnTo>
                  <a:pt x="126491" y="71627"/>
                </a:lnTo>
              </a:path>
            </a:pathLst>
          </a:custGeom>
          <a:ln w="1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446920" y="1966797"/>
            <a:ext cx="514984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i="1" spc="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5" dirty="0">
                <a:latin typeface="Arial"/>
                <a:cs typeface="Arial"/>
              </a:rPr>
              <a:t>BuLi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82100" y="2262453"/>
            <a:ext cx="2712720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7625" algn="l"/>
              </a:tabLst>
            </a:pPr>
            <a:r>
              <a:rPr sz="1200" b="1" spc="10" dirty="0">
                <a:solidFill>
                  <a:srgbClr val="0000FF"/>
                </a:solidFill>
                <a:latin typeface="Arial"/>
                <a:cs typeface="Arial"/>
              </a:rPr>
              <a:t>N	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15868" y="2221305"/>
            <a:ext cx="838835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latin typeface="Arial"/>
                <a:cs typeface="Arial"/>
              </a:rPr>
              <a:t>benzene,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87864" y="2676339"/>
            <a:ext cx="4857115" cy="56578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R="1090930" algn="r">
              <a:lnSpc>
                <a:spcPct val="100000"/>
              </a:lnSpc>
              <a:spcBef>
                <a:spcPts val="370"/>
              </a:spcBef>
            </a:pPr>
            <a:r>
              <a:rPr sz="1200" b="1" spc="10" dirty="0">
                <a:latin typeface="Arial"/>
                <a:cs typeface="Arial"/>
              </a:rPr>
              <a:t>H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i="1" spc="5" dirty="0">
                <a:latin typeface="Arial"/>
                <a:cs typeface="Arial"/>
              </a:rPr>
              <a:t>n</a:t>
            </a:r>
            <a:r>
              <a:rPr sz="1200" b="1" spc="5" dirty="0">
                <a:latin typeface="Arial"/>
                <a:cs typeface="Arial"/>
              </a:rPr>
              <a:t>-Bu</a:t>
            </a:r>
            <a:endParaRPr sz="1200">
              <a:latin typeface="Arial"/>
              <a:cs typeface="Arial"/>
            </a:endParaRPr>
          </a:p>
          <a:p>
            <a:pPr marL="155575" indent="-143510">
              <a:lnSpc>
                <a:spcPct val="100000"/>
              </a:lnSpc>
              <a:spcBef>
                <a:spcPts val="384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Oxidation is required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regenerate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aromaticity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152534" y="1963749"/>
            <a:ext cx="367030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725542" y="2262453"/>
            <a:ext cx="137160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279010" y="2745561"/>
            <a:ext cx="379095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i="1" spc="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5" dirty="0">
                <a:latin typeface="Arial"/>
                <a:cs typeface="Arial"/>
              </a:rPr>
              <a:t>Bu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134742" y="2262453"/>
            <a:ext cx="247015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10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689737" y="2704413"/>
            <a:ext cx="534670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10" dirty="0">
                <a:latin typeface="Arial"/>
                <a:cs typeface="Arial"/>
              </a:rPr>
              <a:t>H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i="1" spc="5" dirty="0">
                <a:latin typeface="Arial"/>
                <a:cs typeface="Arial"/>
              </a:rPr>
              <a:t>n</a:t>
            </a:r>
            <a:r>
              <a:rPr sz="1200" b="1" spc="5" dirty="0">
                <a:latin typeface="Arial"/>
                <a:cs typeface="Arial"/>
              </a:rPr>
              <a:t>-Bu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750436" y="1963749"/>
            <a:ext cx="249554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latin typeface="Arial"/>
                <a:cs typeface="Arial"/>
              </a:rPr>
              <a:t>[O]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42647" y="2423997"/>
            <a:ext cx="163195" cy="210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7F7F7F"/>
                </a:solidFill>
                <a:latin typeface="Arial"/>
                <a:cs typeface="Arial"/>
              </a:rPr>
              <a:t>Li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87864" y="3518406"/>
            <a:ext cx="1041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Ami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504273" y="3988246"/>
            <a:ext cx="1133475" cy="661670"/>
            <a:chOff x="1504273" y="3988246"/>
            <a:chExt cx="1133475" cy="661670"/>
          </a:xfrm>
        </p:grpSpPr>
        <p:sp>
          <p:nvSpPr>
            <p:cNvPr id="59" name="object 59"/>
            <p:cNvSpPr/>
            <p:nvPr/>
          </p:nvSpPr>
          <p:spPr>
            <a:xfrm>
              <a:off x="2025280" y="4157460"/>
              <a:ext cx="45720" cy="323215"/>
            </a:xfrm>
            <a:custGeom>
              <a:avLst/>
              <a:gdLst/>
              <a:ahLst/>
              <a:cxnLst/>
              <a:rect l="l" t="t" r="r" b="b"/>
              <a:pathLst>
                <a:path w="45719" h="323214">
                  <a:moveTo>
                    <a:pt x="45711" y="0"/>
                  </a:moveTo>
                  <a:lnTo>
                    <a:pt x="45711" y="323091"/>
                  </a:lnTo>
                </a:path>
                <a:path w="45719" h="323214">
                  <a:moveTo>
                    <a:pt x="0" y="25908"/>
                  </a:moveTo>
                  <a:lnTo>
                    <a:pt x="0" y="294131"/>
                  </a:lnTo>
                </a:path>
              </a:pathLst>
            </a:custGeom>
            <a:ln w="179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13213" y="4451591"/>
              <a:ext cx="558165" cy="190500"/>
            </a:xfrm>
            <a:custGeom>
              <a:avLst/>
              <a:gdLst/>
              <a:ahLst/>
              <a:cxnLst/>
              <a:rect l="l" t="t" r="r" b="b"/>
              <a:pathLst>
                <a:path w="558164" h="190500">
                  <a:moveTo>
                    <a:pt x="557778" y="28959"/>
                  </a:moveTo>
                  <a:lnTo>
                    <a:pt x="278899" y="190497"/>
                  </a:lnTo>
                </a:path>
                <a:path w="558164" h="190500">
                  <a:moveTo>
                    <a:pt x="278899" y="190497"/>
                  </a:moveTo>
                  <a:lnTo>
                    <a:pt x="0" y="28959"/>
                  </a:lnTo>
                </a:path>
                <a:path w="558164" h="190500">
                  <a:moveTo>
                    <a:pt x="278899" y="135644"/>
                  </a:moveTo>
                  <a:lnTo>
                    <a:pt x="45715" y="0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13213" y="4157460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323091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513213" y="3995922"/>
              <a:ext cx="1115695" cy="601980"/>
            </a:xfrm>
            <a:custGeom>
              <a:avLst/>
              <a:gdLst/>
              <a:ahLst/>
              <a:cxnLst/>
              <a:rect l="l" t="t" r="r" b="b"/>
              <a:pathLst>
                <a:path w="1115695" h="601979">
                  <a:moveTo>
                    <a:pt x="0" y="161537"/>
                  </a:moveTo>
                  <a:lnTo>
                    <a:pt x="278899" y="0"/>
                  </a:lnTo>
                </a:path>
                <a:path w="1115695" h="601979">
                  <a:moveTo>
                    <a:pt x="45715" y="187446"/>
                  </a:moveTo>
                  <a:lnTo>
                    <a:pt x="278899" y="53342"/>
                  </a:lnTo>
                </a:path>
                <a:path w="1115695" h="601979">
                  <a:moveTo>
                    <a:pt x="557778" y="161537"/>
                  </a:moveTo>
                  <a:lnTo>
                    <a:pt x="278899" y="0"/>
                  </a:lnTo>
                </a:path>
                <a:path w="1115695" h="601979">
                  <a:moveTo>
                    <a:pt x="557778" y="161537"/>
                  </a:moveTo>
                  <a:lnTo>
                    <a:pt x="836672" y="0"/>
                  </a:lnTo>
                </a:path>
                <a:path w="1115695" h="601979">
                  <a:moveTo>
                    <a:pt x="836672" y="0"/>
                  </a:moveTo>
                  <a:lnTo>
                    <a:pt x="1115567" y="161537"/>
                  </a:lnTo>
                </a:path>
                <a:path w="1115695" h="601979">
                  <a:moveTo>
                    <a:pt x="836672" y="53342"/>
                  </a:moveTo>
                  <a:lnTo>
                    <a:pt x="1069840" y="187446"/>
                  </a:lnTo>
                </a:path>
                <a:path w="1115695" h="601979">
                  <a:moveTo>
                    <a:pt x="912873" y="601979"/>
                  </a:moveTo>
                  <a:lnTo>
                    <a:pt x="1115567" y="484628"/>
                  </a:lnTo>
                </a:path>
                <a:path w="1115695" h="601979">
                  <a:moveTo>
                    <a:pt x="890009" y="560828"/>
                  </a:moveTo>
                  <a:lnTo>
                    <a:pt x="1069840" y="455668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628780" y="4157460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0"/>
                  </a:moveTo>
                  <a:lnTo>
                    <a:pt x="0" y="323091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070991" y="4480551"/>
              <a:ext cx="203200" cy="117475"/>
            </a:xfrm>
            <a:custGeom>
              <a:avLst/>
              <a:gdLst/>
              <a:ahLst/>
              <a:cxnLst/>
              <a:rect l="l" t="t" r="r" b="b"/>
              <a:pathLst>
                <a:path w="203200" h="117475">
                  <a:moveTo>
                    <a:pt x="0" y="0"/>
                  </a:moveTo>
                  <a:lnTo>
                    <a:pt x="202693" y="117350"/>
                  </a:lnTo>
                </a:path>
              </a:pathLst>
            </a:custGeom>
            <a:ln w="153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4439489" y="3988246"/>
            <a:ext cx="1379220" cy="887094"/>
            <a:chOff x="4439489" y="3988246"/>
            <a:chExt cx="1379220" cy="887094"/>
          </a:xfrm>
        </p:grpSpPr>
        <p:sp>
          <p:nvSpPr>
            <p:cNvPr id="66" name="object 66"/>
            <p:cNvSpPr/>
            <p:nvPr/>
          </p:nvSpPr>
          <p:spPr>
            <a:xfrm>
              <a:off x="4960506" y="4157460"/>
              <a:ext cx="47625" cy="323215"/>
            </a:xfrm>
            <a:custGeom>
              <a:avLst/>
              <a:gdLst/>
              <a:ahLst/>
              <a:cxnLst/>
              <a:rect l="l" t="t" r="r" b="b"/>
              <a:pathLst>
                <a:path w="47625" h="323214">
                  <a:moveTo>
                    <a:pt x="47233" y="0"/>
                  </a:moveTo>
                  <a:lnTo>
                    <a:pt x="47233" y="323091"/>
                  </a:lnTo>
                </a:path>
                <a:path w="47625" h="323214">
                  <a:moveTo>
                    <a:pt x="0" y="25908"/>
                  </a:moveTo>
                  <a:lnTo>
                    <a:pt x="0" y="294131"/>
                  </a:lnTo>
                </a:path>
              </a:pathLst>
            </a:custGeom>
            <a:ln w="179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448428" y="4451591"/>
              <a:ext cx="559435" cy="190500"/>
            </a:xfrm>
            <a:custGeom>
              <a:avLst/>
              <a:gdLst/>
              <a:ahLst/>
              <a:cxnLst/>
              <a:rect l="l" t="t" r="r" b="b"/>
              <a:pathLst>
                <a:path w="559435" h="190500">
                  <a:moveTo>
                    <a:pt x="559311" y="28959"/>
                  </a:moveTo>
                  <a:lnTo>
                    <a:pt x="278894" y="190497"/>
                  </a:lnTo>
                </a:path>
                <a:path w="559435" h="190500">
                  <a:moveTo>
                    <a:pt x="278894" y="190497"/>
                  </a:moveTo>
                  <a:lnTo>
                    <a:pt x="0" y="28959"/>
                  </a:lnTo>
                </a:path>
                <a:path w="559435" h="190500">
                  <a:moveTo>
                    <a:pt x="278894" y="135644"/>
                  </a:moveTo>
                  <a:lnTo>
                    <a:pt x="47248" y="0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448428" y="4157460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323091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448428" y="3995922"/>
              <a:ext cx="1117600" cy="601980"/>
            </a:xfrm>
            <a:custGeom>
              <a:avLst/>
              <a:gdLst/>
              <a:ahLst/>
              <a:cxnLst/>
              <a:rect l="l" t="t" r="r" b="b"/>
              <a:pathLst>
                <a:path w="1117600" h="601979">
                  <a:moveTo>
                    <a:pt x="0" y="161537"/>
                  </a:moveTo>
                  <a:lnTo>
                    <a:pt x="278894" y="0"/>
                  </a:lnTo>
                </a:path>
                <a:path w="1117600" h="601979">
                  <a:moveTo>
                    <a:pt x="47248" y="187446"/>
                  </a:moveTo>
                  <a:lnTo>
                    <a:pt x="278894" y="53342"/>
                  </a:lnTo>
                </a:path>
                <a:path w="1117600" h="601979">
                  <a:moveTo>
                    <a:pt x="559311" y="161537"/>
                  </a:moveTo>
                  <a:lnTo>
                    <a:pt x="278894" y="0"/>
                  </a:lnTo>
                </a:path>
                <a:path w="1117600" h="601979">
                  <a:moveTo>
                    <a:pt x="559311" y="161537"/>
                  </a:moveTo>
                  <a:lnTo>
                    <a:pt x="838205" y="0"/>
                  </a:lnTo>
                </a:path>
                <a:path w="1117600" h="601979">
                  <a:moveTo>
                    <a:pt x="838205" y="0"/>
                  </a:moveTo>
                  <a:lnTo>
                    <a:pt x="1117099" y="161537"/>
                  </a:lnTo>
                </a:path>
                <a:path w="1117600" h="601979">
                  <a:moveTo>
                    <a:pt x="838205" y="53342"/>
                  </a:moveTo>
                  <a:lnTo>
                    <a:pt x="1069851" y="187446"/>
                  </a:lnTo>
                </a:path>
                <a:path w="1117600" h="601979">
                  <a:moveTo>
                    <a:pt x="914406" y="601979"/>
                  </a:moveTo>
                  <a:lnTo>
                    <a:pt x="1117099" y="484628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565528" y="4157460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0"/>
                  </a:moveTo>
                  <a:lnTo>
                    <a:pt x="0" y="323091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007739" y="4480551"/>
              <a:ext cx="671195" cy="203200"/>
            </a:xfrm>
            <a:custGeom>
              <a:avLst/>
              <a:gdLst/>
              <a:ahLst/>
              <a:cxnLst/>
              <a:rect l="l" t="t" r="r" b="b"/>
              <a:pathLst>
                <a:path w="671195" h="203200">
                  <a:moveTo>
                    <a:pt x="0" y="0"/>
                  </a:moveTo>
                  <a:lnTo>
                    <a:pt x="201171" y="117350"/>
                  </a:lnTo>
                </a:path>
                <a:path w="671195" h="203200">
                  <a:moveTo>
                    <a:pt x="557788" y="0"/>
                  </a:moveTo>
                  <a:lnTo>
                    <a:pt x="670567" y="202689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565528" y="4480551"/>
              <a:ext cx="253365" cy="0"/>
            </a:xfrm>
            <a:custGeom>
              <a:avLst/>
              <a:gdLst/>
              <a:ahLst/>
              <a:cxnLst/>
              <a:rect l="l" t="t" r="r" b="b"/>
              <a:pathLst>
                <a:path w="253364">
                  <a:moveTo>
                    <a:pt x="0" y="0"/>
                  </a:moveTo>
                  <a:lnTo>
                    <a:pt x="252986" y="0"/>
                  </a:lnTo>
                </a:path>
              </a:pathLst>
            </a:custGeom>
            <a:ln w="179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208911" y="4410440"/>
              <a:ext cx="151130" cy="153035"/>
            </a:xfrm>
            <a:custGeom>
              <a:avLst/>
              <a:gdLst/>
              <a:ahLst/>
              <a:cxnLst/>
              <a:rect l="l" t="t" r="r" b="b"/>
              <a:pathLst>
                <a:path w="151129" h="153035">
                  <a:moveTo>
                    <a:pt x="150878" y="76214"/>
                  </a:moveTo>
                  <a:lnTo>
                    <a:pt x="144996" y="46945"/>
                  </a:lnTo>
                  <a:lnTo>
                    <a:pt x="128968" y="22675"/>
                  </a:lnTo>
                  <a:lnTo>
                    <a:pt x="105226" y="6121"/>
                  </a:lnTo>
                  <a:lnTo>
                    <a:pt x="76200" y="0"/>
                  </a:lnTo>
                  <a:lnTo>
                    <a:pt x="46294" y="6121"/>
                  </a:lnTo>
                  <a:lnTo>
                    <a:pt x="22100" y="22675"/>
                  </a:lnTo>
                  <a:lnTo>
                    <a:pt x="5906" y="46945"/>
                  </a:lnTo>
                  <a:lnTo>
                    <a:pt x="0" y="76214"/>
                  </a:lnTo>
                  <a:lnTo>
                    <a:pt x="5906" y="105474"/>
                  </a:lnTo>
                  <a:lnTo>
                    <a:pt x="22100" y="129739"/>
                  </a:lnTo>
                  <a:lnTo>
                    <a:pt x="46294" y="146292"/>
                  </a:lnTo>
                  <a:lnTo>
                    <a:pt x="76200" y="152413"/>
                  </a:lnTo>
                  <a:lnTo>
                    <a:pt x="105226" y="146292"/>
                  </a:lnTo>
                  <a:lnTo>
                    <a:pt x="128968" y="129739"/>
                  </a:lnTo>
                  <a:lnTo>
                    <a:pt x="144996" y="105474"/>
                  </a:lnTo>
                  <a:lnTo>
                    <a:pt x="150878" y="76214"/>
                  </a:lnTo>
                  <a:close/>
                </a:path>
                <a:path w="151129" h="153035">
                  <a:moveTo>
                    <a:pt x="41144" y="77724"/>
                  </a:moveTo>
                  <a:lnTo>
                    <a:pt x="112778" y="77724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350596" y="4707580"/>
              <a:ext cx="166222" cy="1677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4445592" y="5809426"/>
            <a:ext cx="1335405" cy="661670"/>
            <a:chOff x="4445592" y="5809426"/>
            <a:chExt cx="1335405" cy="661670"/>
          </a:xfrm>
        </p:grpSpPr>
        <p:sp>
          <p:nvSpPr>
            <p:cNvPr id="76" name="object 76"/>
            <p:cNvSpPr/>
            <p:nvPr/>
          </p:nvSpPr>
          <p:spPr>
            <a:xfrm>
              <a:off x="4968117" y="5978641"/>
              <a:ext cx="47625" cy="323215"/>
            </a:xfrm>
            <a:custGeom>
              <a:avLst/>
              <a:gdLst/>
              <a:ahLst/>
              <a:cxnLst/>
              <a:rect l="l" t="t" r="r" b="b"/>
              <a:pathLst>
                <a:path w="47625" h="323214">
                  <a:moveTo>
                    <a:pt x="47248" y="0"/>
                  </a:moveTo>
                  <a:lnTo>
                    <a:pt x="47248" y="323091"/>
                  </a:lnTo>
                </a:path>
                <a:path w="47625" h="323214">
                  <a:moveTo>
                    <a:pt x="0" y="27434"/>
                  </a:moveTo>
                  <a:lnTo>
                    <a:pt x="0" y="297182"/>
                  </a:lnTo>
                </a:path>
              </a:pathLst>
            </a:custGeom>
            <a:ln w="179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454532" y="6275823"/>
              <a:ext cx="561340" cy="187960"/>
            </a:xfrm>
            <a:custGeom>
              <a:avLst/>
              <a:gdLst/>
              <a:ahLst/>
              <a:cxnLst/>
              <a:rect l="l" t="t" r="r" b="b"/>
              <a:pathLst>
                <a:path w="561339" h="187960">
                  <a:moveTo>
                    <a:pt x="560833" y="25908"/>
                  </a:moveTo>
                  <a:lnTo>
                    <a:pt x="280416" y="187446"/>
                  </a:lnTo>
                </a:path>
                <a:path w="561339" h="187960">
                  <a:moveTo>
                    <a:pt x="280416" y="187446"/>
                  </a:moveTo>
                  <a:lnTo>
                    <a:pt x="0" y="25908"/>
                  </a:lnTo>
                </a:path>
                <a:path w="561339" h="187960">
                  <a:moveTo>
                    <a:pt x="280416" y="135629"/>
                  </a:moveTo>
                  <a:lnTo>
                    <a:pt x="45726" y="0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454532" y="5978641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323091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454532" y="5817103"/>
              <a:ext cx="1118870" cy="601980"/>
            </a:xfrm>
            <a:custGeom>
              <a:avLst/>
              <a:gdLst/>
              <a:ahLst/>
              <a:cxnLst/>
              <a:rect l="l" t="t" r="r" b="b"/>
              <a:pathLst>
                <a:path w="1118870" h="601979">
                  <a:moveTo>
                    <a:pt x="0" y="161537"/>
                  </a:moveTo>
                  <a:lnTo>
                    <a:pt x="280416" y="0"/>
                  </a:lnTo>
                </a:path>
                <a:path w="1118870" h="601979">
                  <a:moveTo>
                    <a:pt x="45726" y="188972"/>
                  </a:moveTo>
                  <a:lnTo>
                    <a:pt x="280416" y="53327"/>
                  </a:lnTo>
                </a:path>
                <a:path w="1118870" h="601979">
                  <a:moveTo>
                    <a:pt x="560833" y="161537"/>
                  </a:moveTo>
                  <a:lnTo>
                    <a:pt x="280416" y="0"/>
                  </a:lnTo>
                </a:path>
                <a:path w="1118870" h="601979">
                  <a:moveTo>
                    <a:pt x="560833" y="161537"/>
                  </a:moveTo>
                  <a:lnTo>
                    <a:pt x="839727" y="0"/>
                  </a:lnTo>
                </a:path>
                <a:path w="1118870" h="601979">
                  <a:moveTo>
                    <a:pt x="839727" y="0"/>
                  </a:moveTo>
                  <a:lnTo>
                    <a:pt x="1118622" y="161537"/>
                  </a:lnTo>
                </a:path>
                <a:path w="1118870" h="601979">
                  <a:moveTo>
                    <a:pt x="839727" y="53327"/>
                  </a:moveTo>
                  <a:lnTo>
                    <a:pt x="1071373" y="188972"/>
                  </a:lnTo>
                </a:path>
                <a:path w="1118870" h="601979">
                  <a:moveTo>
                    <a:pt x="915928" y="601979"/>
                  </a:moveTo>
                  <a:lnTo>
                    <a:pt x="1118622" y="484628"/>
                  </a:lnTo>
                </a:path>
                <a:path w="1118870" h="601979">
                  <a:moveTo>
                    <a:pt x="893065" y="560828"/>
                  </a:moveTo>
                  <a:lnTo>
                    <a:pt x="1071373" y="458720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573154" y="5978641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0"/>
                  </a:moveTo>
                  <a:lnTo>
                    <a:pt x="0" y="323091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015366" y="6301732"/>
              <a:ext cx="757555" cy="117475"/>
            </a:xfrm>
            <a:custGeom>
              <a:avLst/>
              <a:gdLst/>
              <a:ahLst/>
              <a:cxnLst/>
              <a:rect l="l" t="t" r="r" b="b"/>
              <a:pathLst>
                <a:path w="757554" h="117475">
                  <a:moveTo>
                    <a:pt x="0" y="0"/>
                  </a:moveTo>
                  <a:lnTo>
                    <a:pt x="201171" y="117350"/>
                  </a:lnTo>
                </a:path>
                <a:path w="757554" h="117475">
                  <a:moveTo>
                    <a:pt x="557788" y="0"/>
                  </a:moveTo>
                  <a:lnTo>
                    <a:pt x="757423" y="117350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2" name="object 82"/>
          <p:cNvGrpSpPr/>
          <p:nvPr/>
        </p:nvGrpSpPr>
        <p:grpSpPr>
          <a:xfrm>
            <a:off x="7391489" y="4706054"/>
            <a:ext cx="1136650" cy="1765300"/>
            <a:chOff x="7391489" y="4706054"/>
            <a:chExt cx="1136650" cy="1765300"/>
          </a:xfrm>
        </p:grpSpPr>
        <p:sp>
          <p:nvSpPr>
            <p:cNvPr id="83" name="object 83"/>
            <p:cNvSpPr/>
            <p:nvPr/>
          </p:nvSpPr>
          <p:spPr>
            <a:xfrm>
              <a:off x="7912492" y="5978641"/>
              <a:ext cx="45720" cy="323215"/>
            </a:xfrm>
            <a:custGeom>
              <a:avLst/>
              <a:gdLst/>
              <a:ahLst/>
              <a:cxnLst/>
              <a:rect l="l" t="t" r="r" b="b"/>
              <a:pathLst>
                <a:path w="45720" h="323214">
                  <a:moveTo>
                    <a:pt x="45711" y="0"/>
                  </a:moveTo>
                  <a:lnTo>
                    <a:pt x="45711" y="323091"/>
                  </a:lnTo>
                </a:path>
                <a:path w="45720" h="323214">
                  <a:moveTo>
                    <a:pt x="0" y="27434"/>
                  </a:moveTo>
                  <a:lnTo>
                    <a:pt x="0" y="297182"/>
                  </a:lnTo>
                </a:path>
              </a:pathLst>
            </a:custGeom>
            <a:ln w="179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00429" y="6275823"/>
              <a:ext cx="558165" cy="187960"/>
            </a:xfrm>
            <a:custGeom>
              <a:avLst/>
              <a:gdLst/>
              <a:ahLst/>
              <a:cxnLst/>
              <a:rect l="l" t="t" r="r" b="b"/>
              <a:pathLst>
                <a:path w="558165" h="187960">
                  <a:moveTo>
                    <a:pt x="557773" y="25908"/>
                  </a:moveTo>
                  <a:lnTo>
                    <a:pt x="278879" y="187446"/>
                  </a:lnTo>
                </a:path>
                <a:path w="558165" h="187960">
                  <a:moveTo>
                    <a:pt x="278879" y="187446"/>
                  </a:moveTo>
                  <a:lnTo>
                    <a:pt x="0" y="25908"/>
                  </a:lnTo>
                </a:path>
                <a:path w="558165" h="187960">
                  <a:moveTo>
                    <a:pt x="278879" y="135629"/>
                  </a:moveTo>
                  <a:lnTo>
                    <a:pt x="45711" y="0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400429" y="5978641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323091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400429" y="5817103"/>
              <a:ext cx="1118870" cy="601980"/>
            </a:xfrm>
            <a:custGeom>
              <a:avLst/>
              <a:gdLst/>
              <a:ahLst/>
              <a:cxnLst/>
              <a:rect l="l" t="t" r="r" b="b"/>
              <a:pathLst>
                <a:path w="1118870" h="601979">
                  <a:moveTo>
                    <a:pt x="0" y="161537"/>
                  </a:moveTo>
                  <a:lnTo>
                    <a:pt x="278879" y="0"/>
                  </a:lnTo>
                </a:path>
                <a:path w="1118870" h="601979">
                  <a:moveTo>
                    <a:pt x="45711" y="188972"/>
                  </a:moveTo>
                  <a:lnTo>
                    <a:pt x="278879" y="53327"/>
                  </a:lnTo>
                </a:path>
                <a:path w="1118870" h="601979">
                  <a:moveTo>
                    <a:pt x="557773" y="161537"/>
                  </a:moveTo>
                  <a:lnTo>
                    <a:pt x="278879" y="0"/>
                  </a:lnTo>
                </a:path>
                <a:path w="1118870" h="601979">
                  <a:moveTo>
                    <a:pt x="557773" y="161537"/>
                  </a:moveTo>
                  <a:lnTo>
                    <a:pt x="836668" y="0"/>
                  </a:lnTo>
                </a:path>
                <a:path w="1118870" h="601979">
                  <a:moveTo>
                    <a:pt x="836668" y="0"/>
                  </a:moveTo>
                  <a:lnTo>
                    <a:pt x="1118606" y="161537"/>
                  </a:lnTo>
                </a:path>
                <a:path w="1118870" h="601979">
                  <a:moveTo>
                    <a:pt x="836668" y="53327"/>
                  </a:moveTo>
                  <a:lnTo>
                    <a:pt x="1072895" y="188972"/>
                  </a:lnTo>
                </a:path>
                <a:path w="1118870" h="601979">
                  <a:moveTo>
                    <a:pt x="914390" y="601979"/>
                  </a:moveTo>
                  <a:lnTo>
                    <a:pt x="1118606" y="484628"/>
                  </a:lnTo>
                </a:path>
                <a:path w="1118870" h="601979">
                  <a:moveTo>
                    <a:pt x="891527" y="563879"/>
                  </a:moveTo>
                  <a:lnTo>
                    <a:pt x="1072895" y="458720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519036" y="5978641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0"/>
                  </a:moveTo>
                  <a:lnTo>
                    <a:pt x="0" y="323091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958203" y="6301732"/>
              <a:ext cx="205740" cy="117475"/>
            </a:xfrm>
            <a:custGeom>
              <a:avLst/>
              <a:gdLst/>
              <a:ahLst/>
              <a:cxnLst/>
              <a:rect l="l" t="t" r="r" b="b"/>
              <a:pathLst>
                <a:path w="205740" h="117475">
                  <a:moveTo>
                    <a:pt x="0" y="0"/>
                  </a:moveTo>
                  <a:lnTo>
                    <a:pt x="205738" y="117350"/>
                  </a:lnTo>
                </a:path>
              </a:pathLst>
            </a:custGeom>
            <a:ln w="153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237097" y="5576299"/>
              <a:ext cx="0" cy="241300"/>
            </a:xfrm>
            <a:custGeom>
              <a:avLst/>
              <a:gdLst/>
              <a:ahLst/>
              <a:cxnLst/>
              <a:rect l="l" t="t" r="r" b="b"/>
              <a:pathLst>
                <a:path h="241300">
                  <a:moveTo>
                    <a:pt x="0" y="240803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907914" y="5369051"/>
              <a:ext cx="96520" cy="184785"/>
            </a:xfrm>
            <a:custGeom>
              <a:avLst/>
              <a:gdLst/>
              <a:ahLst/>
              <a:cxnLst/>
              <a:rect l="l" t="t" r="r" b="b"/>
              <a:pathLst>
                <a:path w="96520" h="184785">
                  <a:moveTo>
                    <a:pt x="96011" y="0"/>
                  </a:moveTo>
                  <a:lnTo>
                    <a:pt x="47243" y="22859"/>
                  </a:lnTo>
                  <a:lnTo>
                    <a:pt x="0" y="0"/>
                  </a:lnTo>
                  <a:lnTo>
                    <a:pt x="47243" y="184403"/>
                  </a:lnTo>
                  <a:lnTo>
                    <a:pt x="960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955158" y="4826507"/>
              <a:ext cx="0" cy="562610"/>
            </a:xfrm>
            <a:custGeom>
              <a:avLst/>
              <a:gdLst/>
              <a:ahLst/>
              <a:cxnLst/>
              <a:rect l="l" t="t" r="r" b="b"/>
              <a:pathLst>
                <a:path h="562610">
                  <a:moveTo>
                    <a:pt x="0" y="56235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947538" y="4823459"/>
              <a:ext cx="18415" cy="568960"/>
            </a:xfrm>
            <a:custGeom>
              <a:avLst/>
              <a:gdLst/>
              <a:ahLst/>
              <a:cxnLst/>
              <a:rect l="l" t="t" r="r" b="b"/>
              <a:pathLst>
                <a:path w="18415" h="568960">
                  <a:moveTo>
                    <a:pt x="18287" y="568451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568451"/>
                  </a:lnTo>
                  <a:lnTo>
                    <a:pt x="18287" y="5684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301059" y="4706054"/>
              <a:ext cx="166222" cy="1662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4" name="object 94"/>
          <p:cNvGrpSpPr/>
          <p:nvPr/>
        </p:nvGrpSpPr>
        <p:grpSpPr>
          <a:xfrm>
            <a:off x="7386908" y="3784040"/>
            <a:ext cx="1133475" cy="866140"/>
            <a:chOff x="7386908" y="3784040"/>
            <a:chExt cx="1133475" cy="866140"/>
          </a:xfrm>
        </p:grpSpPr>
        <p:sp>
          <p:nvSpPr>
            <p:cNvPr id="95" name="object 95"/>
            <p:cNvSpPr/>
            <p:nvPr/>
          </p:nvSpPr>
          <p:spPr>
            <a:xfrm>
              <a:off x="7907910" y="4157460"/>
              <a:ext cx="46355" cy="323215"/>
            </a:xfrm>
            <a:custGeom>
              <a:avLst/>
              <a:gdLst/>
              <a:ahLst/>
              <a:cxnLst/>
              <a:rect l="l" t="t" r="r" b="b"/>
              <a:pathLst>
                <a:path w="46354" h="323214">
                  <a:moveTo>
                    <a:pt x="45726" y="0"/>
                  </a:moveTo>
                  <a:lnTo>
                    <a:pt x="45726" y="323091"/>
                  </a:lnTo>
                </a:path>
                <a:path w="46354" h="323214">
                  <a:moveTo>
                    <a:pt x="0" y="25908"/>
                  </a:moveTo>
                  <a:lnTo>
                    <a:pt x="0" y="294131"/>
                  </a:lnTo>
                </a:path>
              </a:pathLst>
            </a:custGeom>
            <a:ln w="179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395847" y="4451591"/>
              <a:ext cx="558165" cy="190500"/>
            </a:xfrm>
            <a:custGeom>
              <a:avLst/>
              <a:gdLst/>
              <a:ahLst/>
              <a:cxnLst/>
              <a:rect l="l" t="t" r="r" b="b"/>
              <a:pathLst>
                <a:path w="558165" h="190500">
                  <a:moveTo>
                    <a:pt x="557788" y="28959"/>
                  </a:moveTo>
                  <a:lnTo>
                    <a:pt x="278894" y="190497"/>
                  </a:lnTo>
                </a:path>
                <a:path w="558165" h="190500">
                  <a:moveTo>
                    <a:pt x="278894" y="190497"/>
                  </a:moveTo>
                  <a:lnTo>
                    <a:pt x="0" y="28959"/>
                  </a:lnTo>
                </a:path>
                <a:path w="558165" h="190500">
                  <a:moveTo>
                    <a:pt x="278894" y="135644"/>
                  </a:moveTo>
                  <a:lnTo>
                    <a:pt x="45726" y="0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395847" y="4157460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323091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395847" y="3995922"/>
              <a:ext cx="1115695" cy="599440"/>
            </a:xfrm>
            <a:custGeom>
              <a:avLst/>
              <a:gdLst/>
              <a:ahLst/>
              <a:cxnLst/>
              <a:rect l="l" t="t" r="r" b="b"/>
              <a:pathLst>
                <a:path w="1115695" h="599439">
                  <a:moveTo>
                    <a:pt x="0" y="161537"/>
                  </a:moveTo>
                  <a:lnTo>
                    <a:pt x="278894" y="0"/>
                  </a:lnTo>
                </a:path>
                <a:path w="1115695" h="599439">
                  <a:moveTo>
                    <a:pt x="45726" y="187446"/>
                  </a:moveTo>
                  <a:lnTo>
                    <a:pt x="278894" y="53342"/>
                  </a:lnTo>
                </a:path>
                <a:path w="1115695" h="599439">
                  <a:moveTo>
                    <a:pt x="557788" y="161537"/>
                  </a:moveTo>
                  <a:lnTo>
                    <a:pt x="278894" y="0"/>
                  </a:lnTo>
                </a:path>
                <a:path w="1115695" h="599439">
                  <a:moveTo>
                    <a:pt x="557788" y="161537"/>
                  </a:moveTo>
                  <a:lnTo>
                    <a:pt x="836683" y="0"/>
                  </a:lnTo>
                </a:path>
                <a:path w="1115695" h="599439">
                  <a:moveTo>
                    <a:pt x="836683" y="0"/>
                  </a:moveTo>
                  <a:lnTo>
                    <a:pt x="1115577" y="161537"/>
                  </a:lnTo>
                </a:path>
                <a:path w="1115695" h="599439">
                  <a:moveTo>
                    <a:pt x="912883" y="598927"/>
                  </a:moveTo>
                  <a:lnTo>
                    <a:pt x="1115577" y="484628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465699" y="4157460"/>
              <a:ext cx="46355" cy="323215"/>
            </a:xfrm>
            <a:custGeom>
              <a:avLst/>
              <a:gdLst/>
              <a:ahLst/>
              <a:cxnLst/>
              <a:rect l="l" t="t" r="r" b="b"/>
              <a:pathLst>
                <a:path w="46354" h="323214">
                  <a:moveTo>
                    <a:pt x="45726" y="0"/>
                  </a:moveTo>
                  <a:lnTo>
                    <a:pt x="45726" y="323091"/>
                  </a:lnTo>
                </a:path>
                <a:path w="46354" h="323214">
                  <a:moveTo>
                    <a:pt x="0" y="25908"/>
                  </a:moveTo>
                  <a:lnTo>
                    <a:pt x="0" y="294131"/>
                  </a:lnTo>
                </a:path>
              </a:pathLst>
            </a:custGeom>
            <a:ln w="179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953636" y="3791707"/>
              <a:ext cx="386080" cy="806450"/>
            </a:xfrm>
            <a:custGeom>
              <a:avLst/>
              <a:gdLst/>
              <a:ahLst/>
              <a:cxnLst/>
              <a:rect l="l" t="t" r="r" b="b"/>
              <a:pathLst>
                <a:path w="386079" h="806450">
                  <a:moveTo>
                    <a:pt x="0" y="688843"/>
                  </a:moveTo>
                  <a:lnTo>
                    <a:pt x="201171" y="806194"/>
                  </a:lnTo>
                </a:path>
                <a:path w="386079" h="806450">
                  <a:moveTo>
                    <a:pt x="278894" y="204214"/>
                  </a:moveTo>
                  <a:lnTo>
                    <a:pt x="385569" y="1525"/>
                  </a:lnTo>
                </a:path>
                <a:path w="386079" h="806450">
                  <a:moveTo>
                    <a:pt x="278894" y="204214"/>
                  </a:moveTo>
                  <a:lnTo>
                    <a:pt x="158489" y="0"/>
                  </a:lnTo>
                </a:path>
                <a:path w="386079" h="806450">
                  <a:moveTo>
                    <a:pt x="350513" y="694947"/>
                  </a:moveTo>
                  <a:lnTo>
                    <a:pt x="344609" y="665677"/>
                  </a:lnTo>
                  <a:lnTo>
                    <a:pt x="328418" y="641408"/>
                  </a:lnTo>
                  <a:lnTo>
                    <a:pt x="304225" y="624854"/>
                  </a:lnTo>
                  <a:lnTo>
                    <a:pt x="274312" y="618732"/>
                  </a:lnTo>
                  <a:lnTo>
                    <a:pt x="245288" y="624854"/>
                  </a:lnTo>
                  <a:lnTo>
                    <a:pt x="221551" y="641408"/>
                  </a:lnTo>
                  <a:lnTo>
                    <a:pt x="205529" y="665677"/>
                  </a:lnTo>
                  <a:lnTo>
                    <a:pt x="199649" y="694947"/>
                  </a:lnTo>
                  <a:lnTo>
                    <a:pt x="205529" y="724207"/>
                  </a:lnTo>
                  <a:lnTo>
                    <a:pt x="221551" y="748472"/>
                  </a:lnTo>
                  <a:lnTo>
                    <a:pt x="245288" y="765024"/>
                  </a:lnTo>
                  <a:lnTo>
                    <a:pt x="274312" y="771146"/>
                  </a:lnTo>
                  <a:lnTo>
                    <a:pt x="304225" y="765024"/>
                  </a:lnTo>
                  <a:lnTo>
                    <a:pt x="328418" y="748472"/>
                  </a:lnTo>
                  <a:lnTo>
                    <a:pt x="344609" y="724207"/>
                  </a:lnTo>
                  <a:lnTo>
                    <a:pt x="350513" y="694947"/>
                  </a:lnTo>
                  <a:close/>
                </a:path>
                <a:path w="386079" h="806450">
                  <a:moveTo>
                    <a:pt x="240794" y="696457"/>
                  </a:moveTo>
                  <a:lnTo>
                    <a:pt x="312412" y="696457"/>
                  </a:lnTo>
                </a:path>
              </a:pathLst>
            </a:custGeom>
            <a:ln w="153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1" name="object 101"/>
          <p:cNvGrpSpPr/>
          <p:nvPr/>
        </p:nvGrpSpPr>
        <p:grpSpPr>
          <a:xfrm>
            <a:off x="3002158" y="4267200"/>
            <a:ext cx="1088390" cy="94615"/>
            <a:chOff x="3002158" y="4267200"/>
            <a:chExt cx="1088390" cy="94615"/>
          </a:xfrm>
        </p:grpSpPr>
        <p:sp>
          <p:nvSpPr>
            <p:cNvPr id="102" name="object 102"/>
            <p:cNvSpPr/>
            <p:nvPr/>
          </p:nvSpPr>
          <p:spPr>
            <a:xfrm>
              <a:off x="3904366" y="4267200"/>
              <a:ext cx="186055" cy="94615"/>
            </a:xfrm>
            <a:custGeom>
              <a:avLst/>
              <a:gdLst/>
              <a:ahLst/>
              <a:cxnLst/>
              <a:rect l="l" t="t" r="r" b="b"/>
              <a:pathLst>
                <a:path w="186054" h="94614">
                  <a:moveTo>
                    <a:pt x="185927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5927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005206" y="4315967"/>
              <a:ext cx="919480" cy="0"/>
            </a:xfrm>
            <a:custGeom>
              <a:avLst/>
              <a:gdLst/>
              <a:ahLst/>
              <a:cxnLst/>
              <a:rect l="l" t="t" r="r" b="b"/>
              <a:pathLst>
                <a:path w="919479">
                  <a:moveTo>
                    <a:pt x="91897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002158" y="4306823"/>
              <a:ext cx="925194" cy="17145"/>
            </a:xfrm>
            <a:custGeom>
              <a:avLst/>
              <a:gdLst/>
              <a:ahLst/>
              <a:cxnLst/>
              <a:rect l="l" t="t" r="r" b="b"/>
              <a:pathLst>
                <a:path w="925195" h="17145">
                  <a:moveTo>
                    <a:pt x="925067" y="16763"/>
                  </a:moveTo>
                  <a:lnTo>
                    <a:pt x="92506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25067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5" name="object 105"/>
          <p:cNvGrpSpPr/>
          <p:nvPr/>
        </p:nvGrpSpPr>
        <p:grpSpPr>
          <a:xfrm>
            <a:off x="5941953" y="4267200"/>
            <a:ext cx="1085215" cy="94615"/>
            <a:chOff x="5941953" y="4267200"/>
            <a:chExt cx="1085215" cy="94615"/>
          </a:xfrm>
        </p:grpSpPr>
        <p:sp>
          <p:nvSpPr>
            <p:cNvPr id="106" name="object 106"/>
            <p:cNvSpPr/>
            <p:nvPr/>
          </p:nvSpPr>
          <p:spPr>
            <a:xfrm>
              <a:off x="6842637" y="4267200"/>
              <a:ext cx="184785" cy="94615"/>
            </a:xfrm>
            <a:custGeom>
              <a:avLst/>
              <a:gdLst/>
              <a:ahLst/>
              <a:cxnLst/>
              <a:rect l="l" t="t" r="r" b="b"/>
              <a:pathLst>
                <a:path w="184784" h="94614">
                  <a:moveTo>
                    <a:pt x="184403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943477" y="4315967"/>
              <a:ext cx="919480" cy="0"/>
            </a:xfrm>
            <a:custGeom>
              <a:avLst/>
              <a:gdLst/>
              <a:ahLst/>
              <a:cxnLst/>
              <a:rect l="l" t="t" r="r" b="b"/>
              <a:pathLst>
                <a:path w="919479">
                  <a:moveTo>
                    <a:pt x="91897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941953" y="4308348"/>
              <a:ext cx="923925" cy="18415"/>
            </a:xfrm>
            <a:custGeom>
              <a:avLst/>
              <a:gdLst/>
              <a:ahLst/>
              <a:cxnLst/>
              <a:rect l="l" t="t" r="r" b="b"/>
              <a:pathLst>
                <a:path w="923925" h="18414">
                  <a:moveTo>
                    <a:pt x="923543" y="18287"/>
                  </a:moveTo>
                  <a:lnTo>
                    <a:pt x="92354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354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9" name="object 109"/>
          <p:cNvGrpSpPr/>
          <p:nvPr/>
        </p:nvGrpSpPr>
        <p:grpSpPr>
          <a:xfrm>
            <a:off x="4958974" y="4826507"/>
            <a:ext cx="96520" cy="730250"/>
            <a:chOff x="4958974" y="4826507"/>
            <a:chExt cx="96520" cy="730250"/>
          </a:xfrm>
        </p:grpSpPr>
        <p:sp>
          <p:nvSpPr>
            <p:cNvPr id="110" name="object 110"/>
            <p:cNvSpPr/>
            <p:nvPr/>
          </p:nvSpPr>
          <p:spPr>
            <a:xfrm>
              <a:off x="4958974" y="5369051"/>
              <a:ext cx="96520" cy="187960"/>
            </a:xfrm>
            <a:custGeom>
              <a:avLst/>
              <a:gdLst/>
              <a:ahLst/>
              <a:cxnLst/>
              <a:rect l="l" t="t" r="r" b="b"/>
              <a:pathLst>
                <a:path w="96520" h="187960">
                  <a:moveTo>
                    <a:pt x="96011" y="0"/>
                  </a:moveTo>
                  <a:lnTo>
                    <a:pt x="48767" y="22859"/>
                  </a:lnTo>
                  <a:lnTo>
                    <a:pt x="0" y="0"/>
                  </a:lnTo>
                  <a:lnTo>
                    <a:pt x="48767" y="187451"/>
                  </a:lnTo>
                  <a:lnTo>
                    <a:pt x="960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007742" y="4828031"/>
              <a:ext cx="0" cy="561340"/>
            </a:xfrm>
            <a:custGeom>
              <a:avLst/>
              <a:gdLst/>
              <a:ahLst/>
              <a:cxnLst/>
              <a:rect l="l" t="t" r="r" b="b"/>
              <a:pathLst>
                <a:path h="561339">
                  <a:moveTo>
                    <a:pt x="0" y="5608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998598" y="4826507"/>
              <a:ext cx="18415" cy="565785"/>
            </a:xfrm>
            <a:custGeom>
              <a:avLst/>
              <a:gdLst/>
              <a:ahLst/>
              <a:cxnLst/>
              <a:rect l="l" t="t" r="r" b="b"/>
              <a:pathLst>
                <a:path w="18414" h="565785">
                  <a:moveTo>
                    <a:pt x="18287" y="565403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565403"/>
                  </a:lnTo>
                  <a:lnTo>
                    <a:pt x="18287" y="5654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/>
          <p:nvPr/>
        </p:nvSpPr>
        <p:spPr>
          <a:xfrm>
            <a:off x="2291472" y="4542790"/>
            <a:ext cx="1365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014356" y="4079494"/>
            <a:ext cx="102552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200" b="1" dirty="0">
                <a:latin typeface="Arial"/>
                <a:cs typeface="Arial"/>
              </a:rPr>
              <a:t>KNH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5" dirty="0">
                <a:latin typeface="Arial"/>
                <a:cs typeface="Arial"/>
              </a:rPr>
              <a:t>NH</a:t>
            </a:r>
            <a:r>
              <a:rPr sz="1275" b="1" spc="7" baseline="-19607" dirty="0">
                <a:latin typeface="Arial"/>
                <a:cs typeface="Arial"/>
              </a:rPr>
              <a:t>3</a:t>
            </a:r>
            <a:r>
              <a:rPr sz="1275" b="1" spc="60" baseline="-1960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(l)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637161" y="4283707"/>
            <a:ext cx="360045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indent="167640">
              <a:lnSpc>
                <a:spcPct val="154200"/>
              </a:lnSpc>
              <a:spcBef>
                <a:spcPts val="95"/>
              </a:spcBef>
            </a:pPr>
            <a:r>
              <a:rPr sz="1200" b="1" dirty="0">
                <a:latin typeface="Arial"/>
                <a:cs typeface="Arial"/>
              </a:rPr>
              <a:t>H  </a:t>
            </a: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H</a:t>
            </a:r>
            <a:r>
              <a:rPr sz="1275" b="1" spc="30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228219" y="4489447"/>
            <a:ext cx="136525" cy="501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5" dirty="0">
                <a:solidFill>
                  <a:srgbClr val="7F7F7F"/>
                </a:solidFill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173099" y="4087114"/>
            <a:ext cx="55308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dirty="0">
                <a:latin typeface="Arial"/>
                <a:cs typeface="Arial"/>
              </a:rPr>
              <a:t>&gt;</a:t>
            </a:r>
            <a:r>
              <a:rPr sz="1200" dirty="0">
                <a:latin typeface="Symbol"/>
                <a:cs typeface="Symbol"/>
              </a:rPr>
              <a:t></a:t>
            </a:r>
            <a:r>
              <a:rPr sz="1200" b="1" dirty="0">
                <a:latin typeface="Arial"/>
                <a:cs typeface="Arial"/>
              </a:rPr>
              <a:t>45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248534" y="4340098"/>
            <a:ext cx="46482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5" dirty="0">
                <a:latin typeface="Symbol"/>
                <a:cs typeface="Symbol"/>
              </a:rPr>
              <a:t></a:t>
            </a:r>
            <a:r>
              <a:rPr sz="1200" b="1" spc="5" dirty="0">
                <a:latin typeface="Arial"/>
                <a:cs typeface="Arial"/>
              </a:rPr>
              <a:t>65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861692" y="5035042"/>
            <a:ext cx="111315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latin typeface="Arial"/>
                <a:cs typeface="Arial"/>
              </a:rPr>
              <a:t>KMnO</a:t>
            </a:r>
            <a:r>
              <a:rPr sz="1275" b="1" spc="7" baseline="-19607" dirty="0">
                <a:latin typeface="Arial"/>
                <a:cs typeface="Arial"/>
              </a:rPr>
              <a:t>4</a:t>
            </a:r>
            <a:r>
              <a:rPr sz="1200" b="1" spc="5" dirty="0">
                <a:latin typeface="Arial"/>
                <a:cs typeface="Arial"/>
              </a:rPr>
              <a:t>, </a:t>
            </a:r>
            <a:r>
              <a:rPr sz="1200" dirty="0">
                <a:latin typeface="Symbol"/>
                <a:cs typeface="Symbol"/>
              </a:rPr>
              <a:t></a:t>
            </a:r>
            <a:r>
              <a:rPr sz="1200" b="1" dirty="0">
                <a:latin typeface="Arial"/>
                <a:cs typeface="Arial"/>
              </a:rPr>
              <a:t>65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765201" y="6363970"/>
            <a:ext cx="36004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75" b="1" spc="7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923419" y="6363970"/>
            <a:ext cx="448945" cy="327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ts val="1180"/>
              </a:lnSpc>
              <a:spcBef>
                <a:spcPts val="110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80"/>
              </a:lnSpc>
            </a:pPr>
            <a:r>
              <a:rPr sz="1200" b="1" dirty="0">
                <a:latin typeface="Arial"/>
                <a:cs typeface="Arial"/>
              </a:rPr>
              <a:t>50%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979546" y="3610103"/>
            <a:ext cx="69469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60680" algn="l"/>
              </a:tabLst>
            </a:pPr>
            <a:r>
              <a:rPr sz="1200" b="1" spc="5" dirty="0">
                <a:latin typeface="Arial"/>
                <a:cs typeface="Arial"/>
              </a:rPr>
              <a:t>H	</a:t>
            </a: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066162" y="6363970"/>
            <a:ext cx="1895475" cy="573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265" algn="ctr">
              <a:lnSpc>
                <a:spcPts val="1180"/>
              </a:lnSpc>
              <a:spcBef>
                <a:spcPts val="110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41910" algn="ctr">
              <a:lnSpc>
                <a:spcPts val="1180"/>
              </a:lnSpc>
            </a:pPr>
            <a:r>
              <a:rPr sz="1200" b="1" dirty="0">
                <a:latin typeface="Arial"/>
                <a:cs typeface="Arial"/>
              </a:rPr>
              <a:t>60%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400" dirty="0">
                <a:latin typeface="Arial"/>
                <a:cs typeface="Arial"/>
              </a:rPr>
              <a:t>thermodynamic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product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974974" y="4489447"/>
            <a:ext cx="1113155" cy="1116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1454" marR="781685">
              <a:lnSpc>
                <a:spcPct val="130000"/>
              </a:lnSpc>
              <a:spcBef>
                <a:spcPts val="9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5" dirty="0">
                <a:solidFill>
                  <a:srgbClr val="7F7F7F"/>
                </a:solidFill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65"/>
              </a:spcBef>
            </a:pPr>
            <a:r>
              <a:rPr sz="1200" b="1" spc="5" dirty="0">
                <a:latin typeface="Arial"/>
                <a:cs typeface="Arial"/>
              </a:rPr>
              <a:t>KMnO</a:t>
            </a:r>
            <a:r>
              <a:rPr sz="1275" b="1" spc="7" baseline="-19607" dirty="0">
                <a:latin typeface="Arial"/>
                <a:cs typeface="Arial"/>
              </a:rPr>
              <a:t>4</a:t>
            </a:r>
            <a:r>
              <a:rPr sz="1200" b="1" spc="5" dirty="0">
                <a:latin typeface="Arial"/>
                <a:cs typeface="Arial"/>
              </a:rPr>
              <a:t>, </a:t>
            </a:r>
            <a:r>
              <a:rPr sz="1200" dirty="0">
                <a:latin typeface="Symbol"/>
                <a:cs typeface="Symbol"/>
              </a:rPr>
              <a:t></a:t>
            </a:r>
            <a:r>
              <a:rPr sz="1200" b="1" dirty="0">
                <a:latin typeface="Arial"/>
                <a:cs typeface="Arial"/>
              </a:rPr>
              <a:t>40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  <a:p>
            <a:pPr marL="217804">
              <a:lnSpc>
                <a:spcPct val="100000"/>
              </a:lnSpc>
              <a:spcBef>
                <a:spcPts val="140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126" name="object 2"/>
          <p:cNvSpPr txBox="1">
            <a:spLocks noGrp="1"/>
          </p:cNvSpPr>
          <p:nvPr>
            <p:ph type="title"/>
          </p:nvPr>
        </p:nvSpPr>
        <p:spPr>
          <a:xfrm>
            <a:off x="2146300" y="297281"/>
            <a:ext cx="6858000" cy="419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2585" marR="5080" indent="-350520">
              <a:lnSpc>
                <a:spcPct val="120000"/>
              </a:lnSpc>
              <a:spcBef>
                <a:spcPts val="100"/>
              </a:spcBef>
            </a:pPr>
            <a:r>
              <a:rPr sz="2200" spc="-10" dirty="0"/>
              <a:t>Quinolines/Isoquinolines </a:t>
            </a:r>
            <a:r>
              <a:rPr sz="2200" dirty="0"/>
              <a:t>–  </a:t>
            </a:r>
            <a:r>
              <a:rPr sz="2200" spc="-5" dirty="0"/>
              <a:t>Nucleophilic</a:t>
            </a:r>
            <a:r>
              <a:rPr sz="2200" spc="-35" dirty="0"/>
              <a:t> </a:t>
            </a:r>
            <a:r>
              <a:rPr sz="2200" spc="-10" dirty="0"/>
              <a:t>Reactions</a:t>
            </a:r>
          </a:p>
        </p:txBody>
      </p:sp>
      <p:sp>
        <p:nvSpPr>
          <p:cNvPr id="127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12</a:t>
            </a:fld>
            <a:endParaRPr lang="en-US" sz="1600" b="1" dirty="0" smtClean="0"/>
          </a:p>
        </p:txBody>
      </p:sp>
      <p:sp>
        <p:nvSpPr>
          <p:cNvPr id="128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1500" y="273050"/>
            <a:ext cx="7239000" cy="419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955" marR="5080" indent="-135890">
              <a:lnSpc>
                <a:spcPct val="120000"/>
              </a:lnSpc>
              <a:spcBef>
                <a:spcPts val="100"/>
              </a:spcBef>
            </a:pPr>
            <a:r>
              <a:rPr sz="2200" spc="-10" dirty="0"/>
              <a:t>Quinolines/Isoquinolines </a:t>
            </a:r>
            <a:r>
              <a:rPr sz="2200" dirty="0"/>
              <a:t>–  </a:t>
            </a:r>
            <a:r>
              <a:rPr sz="2200" spc="-5" dirty="0"/>
              <a:t>Nucleophilic</a:t>
            </a:r>
            <a:r>
              <a:rPr sz="2200" spc="-25" dirty="0"/>
              <a:t> </a:t>
            </a:r>
            <a:r>
              <a:rPr sz="2200" spc="-10" dirty="0"/>
              <a:t>Substitution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7864" y="1998979"/>
            <a:ext cx="2578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Displacement of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Halogen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4821" y="3118103"/>
            <a:ext cx="1315720" cy="635635"/>
          </a:xfrm>
          <a:custGeom>
            <a:avLst/>
            <a:gdLst/>
            <a:ahLst/>
            <a:cxnLst/>
            <a:rect l="l" t="t" r="r" b="b"/>
            <a:pathLst>
              <a:path w="1315720" h="635635">
                <a:moveTo>
                  <a:pt x="551684" y="164591"/>
                </a:moveTo>
                <a:lnTo>
                  <a:pt x="551684" y="472439"/>
                </a:lnTo>
              </a:path>
              <a:path w="1315720" h="635635">
                <a:moveTo>
                  <a:pt x="545588" y="480059"/>
                </a:moveTo>
                <a:lnTo>
                  <a:pt x="274316" y="635507"/>
                </a:lnTo>
              </a:path>
              <a:path w="1315720" h="635635">
                <a:moveTo>
                  <a:pt x="274316" y="582167"/>
                </a:moveTo>
                <a:lnTo>
                  <a:pt x="502916" y="451103"/>
                </a:lnTo>
              </a:path>
              <a:path w="1315720" h="635635">
                <a:moveTo>
                  <a:pt x="274316" y="635507"/>
                </a:moveTo>
                <a:lnTo>
                  <a:pt x="0" y="477011"/>
                </a:lnTo>
                <a:lnTo>
                  <a:pt x="0" y="160019"/>
                </a:lnTo>
              </a:path>
              <a:path w="1315720" h="635635">
                <a:moveTo>
                  <a:pt x="44195" y="187451"/>
                </a:moveTo>
                <a:lnTo>
                  <a:pt x="44195" y="451103"/>
                </a:lnTo>
              </a:path>
              <a:path w="1315720" h="635635">
                <a:moveTo>
                  <a:pt x="0" y="160019"/>
                </a:moveTo>
                <a:lnTo>
                  <a:pt x="274316" y="0"/>
                </a:lnTo>
                <a:lnTo>
                  <a:pt x="545588" y="156971"/>
                </a:lnTo>
              </a:path>
              <a:path w="1315720" h="635635">
                <a:moveTo>
                  <a:pt x="502916" y="187451"/>
                </a:moveTo>
                <a:lnTo>
                  <a:pt x="274316" y="53339"/>
                </a:lnTo>
              </a:path>
              <a:path w="1315720" h="635635">
                <a:moveTo>
                  <a:pt x="553208" y="156971"/>
                </a:moveTo>
                <a:lnTo>
                  <a:pt x="826004" y="0"/>
                </a:lnTo>
                <a:lnTo>
                  <a:pt x="1103372" y="161543"/>
                </a:lnTo>
              </a:path>
              <a:path w="1315720" h="635635">
                <a:moveTo>
                  <a:pt x="1054604" y="187451"/>
                </a:moveTo>
                <a:lnTo>
                  <a:pt x="822956" y="51815"/>
                </a:lnTo>
              </a:path>
              <a:path w="1315720" h="635635">
                <a:moveTo>
                  <a:pt x="908300" y="588263"/>
                </a:moveTo>
                <a:lnTo>
                  <a:pt x="1095752" y="480059"/>
                </a:lnTo>
              </a:path>
              <a:path w="1315720" h="635635">
                <a:moveTo>
                  <a:pt x="1054604" y="451103"/>
                </a:moveTo>
                <a:lnTo>
                  <a:pt x="886964" y="550163"/>
                </a:lnTo>
              </a:path>
              <a:path w="1315720" h="635635">
                <a:moveTo>
                  <a:pt x="1100324" y="160019"/>
                </a:moveTo>
                <a:lnTo>
                  <a:pt x="1100324" y="472439"/>
                </a:lnTo>
              </a:path>
              <a:path w="1315720" h="635635">
                <a:moveTo>
                  <a:pt x="757424" y="597407"/>
                </a:moveTo>
                <a:lnTo>
                  <a:pt x="553208" y="480059"/>
                </a:lnTo>
              </a:path>
              <a:path w="1315720" h="635635">
                <a:moveTo>
                  <a:pt x="1104896" y="480059"/>
                </a:moveTo>
                <a:lnTo>
                  <a:pt x="1315208" y="603503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6345" y="4485132"/>
            <a:ext cx="1313815" cy="634365"/>
          </a:xfrm>
          <a:custGeom>
            <a:avLst/>
            <a:gdLst/>
            <a:ahLst/>
            <a:cxnLst/>
            <a:rect l="l" t="t" r="r" b="b"/>
            <a:pathLst>
              <a:path w="1313814" h="634364">
                <a:moveTo>
                  <a:pt x="551684" y="163067"/>
                </a:moveTo>
                <a:lnTo>
                  <a:pt x="551684" y="470915"/>
                </a:lnTo>
              </a:path>
              <a:path w="1313814" h="634364">
                <a:moveTo>
                  <a:pt x="547112" y="478535"/>
                </a:moveTo>
                <a:lnTo>
                  <a:pt x="277364" y="633983"/>
                </a:lnTo>
                <a:lnTo>
                  <a:pt x="0" y="475487"/>
                </a:lnTo>
              </a:path>
              <a:path w="1313814" h="634364">
                <a:moveTo>
                  <a:pt x="48767" y="451103"/>
                </a:moveTo>
                <a:lnTo>
                  <a:pt x="277364" y="582167"/>
                </a:lnTo>
              </a:path>
              <a:path w="1313814" h="634364">
                <a:moveTo>
                  <a:pt x="0" y="475487"/>
                </a:moveTo>
                <a:lnTo>
                  <a:pt x="0" y="158495"/>
                </a:lnTo>
                <a:lnTo>
                  <a:pt x="277364" y="0"/>
                </a:lnTo>
              </a:path>
              <a:path w="1313814" h="634364">
                <a:moveTo>
                  <a:pt x="48767" y="182879"/>
                </a:moveTo>
                <a:lnTo>
                  <a:pt x="277364" y="51815"/>
                </a:lnTo>
              </a:path>
              <a:path w="1313814" h="634364">
                <a:moveTo>
                  <a:pt x="277364" y="0"/>
                </a:moveTo>
                <a:lnTo>
                  <a:pt x="547112" y="155447"/>
                </a:lnTo>
              </a:path>
              <a:path w="1313814" h="634364">
                <a:moveTo>
                  <a:pt x="554732" y="155447"/>
                </a:moveTo>
                <a:lnTo>
                  <a:pt x="826004" y="0"/>
                </a:lnTo>
              </a:path>
              <a:path w="1313814" h="634364">
                <a:moveTo>
                  <a:pt x="826004" y="51815"/>
                </a:moveTo>
                <a:lnTo>
                  <a:pt x="597404" y="182879"/>
                </a:lnTo>
              </a:path>
              <a:path w="1313814" h="634364">
                <a:moveTo>
                  <a:pt x="826004" y="0"/>
                </a:moveTo>
                <a:lnTo>
                  <a:pt x="1095752" y="155447"/>
                </a:lnTo>
              </a:path>
              <a:path w="1313814" h="634364">
                <a:moveTo>
                  <a:pt x="1030220" y="516635"/>
                </a:moveTo>
                <a:lnTo>
                  <a:pt x="826004" y="633983"/>
                </a:lnTo>
              </a:path>
              <a:path w="1313814" h="634364">
                <a:moveTo>
                  <a:pt x="1101848" y="163067"/>
                </a:moveTo>
                <a:lnTo>
                  <a:pt x="1101848" y="402335"/>
                </a:lnTo>
              </a:path>
              <a:path w="1313814" h="634364">
                <a:moveTo>
                  <a:pt x="1056128" y="182879"/>
                </a:moveTo>
                <a:lnTo>
                  <a:pt x="1056128" y="402335"/>
                </a:lnTo>
              </a:path>
              <a:path w="1313814" h="634364">
                <a:moveTo>
                  <a:pt x="826004" y="633983"/>
                </a:moveTo>
                <a:lnTo>
                  <a:pt x="554732" y="478535"/>
                </a:lnTo>
              </a:path>
              <a:path w="1313814" h="634364">
                <a:moveTo>
                  <a:pt x="826004" y="582167"/>
                </a:moveTo>
                <a:lnTo>
                  <a:pt x="597404" y="451103"/>
                </a:lnTo>
              </a:path>
              <a:path w="1313814" h="634364">
                <a:moveTo>
                  <a:pt x="1106420" y="155447"/>
                </a:moveTo>
                <a:lnTo>
                  <a:pt x="1313684" y="35051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409142" y="3109292"/>
            <a:ext cx="1551305" cy="867410"/>
            <a:chOff x="4409142" y="3109292"/>
            <a:chExt cx="1551305" cy="867410"/>
          </a:xfrm>
        </p:grpSpPr>
        <p:sp>
          <p:nvSpPr>
            <p:cNvPr id="7" name="object 7"/>
            <p:cNvSpPr/>
            <p:nvPr/>
          </p:nvSpPr>
          <p:spPr>
            <a:xfrm>
              <a:off x="4417953" y="3118103"/>
              <a:ext cx="1350645" cy="688975"/>
            </a:xfrm>
            <a:custGeom>
              <a:avLst/>
              <a:gdLst/>
              <a:ahLst/>
              <a:cxnLst/>
              <a:rect l="l" t="t" r="r" b="b"/>
              <a:pathLst>
                <a:path w="1350645" h="688975">
                  <a:moveTo>
                    <a:pt x="548639" y="167639"/>
                  </a:moveTo>
                  <a:lnTo>
                    <a:pt x="548639" y="472439"/>
                  </a:lnTo>
                </a:path>
                <a:path w="1350645" h="688975">
                  <a:moveTo>
                    <a:pt x="544067" y="480059"/>
                  </a:moveTo>
                  <a:lnTo>
                    <a:pt x="274319" y="635507"/>
                  </a:lnTo>
                </a:path>
                <a:path w="1350645" h="688975">
                  <a:moveTo>
                    <a:pt x="274319" y="582167"/>
                  </a:moveTo>
                  <a:lnTo>
                    <a:pt x="502919" y="451103"/>
                  </a:lnTo>
                </a:path>
                <a:path w="1350645" h="688975">
                  <a:moveTo>
                    <a:pt x="274319" y="635507"/>
                  </a:moveTo>
                  <a:lnTo>
                    <a:pt x="0" y="477011"/>
                  </a:lnTo>
                  <a:lnTo>
                    <a:pt x="0" y="160019"/>
                  </a:lnTo>
                </a:path>
                <a:path w="1350645" h="688975">
                  <a:moveTo>
                    <a:pt x="44195" y="187451"/>
                  </a:moveTo>
                  <a:lnTo>
                    <a:pt x="44195" y="451103"/>
                  </a:lnTo>
                </a:path>
                <a:path w="1350645" h="688975">
                  <a:moveTo>
                    <a:pt x="0" y="160019"/>
                  </a:moveTo>
                  <a:lnTo>
                    <a:pt x="274319" y="0"/>
                  </a:lnTo>
                  <a:lnTo>
                    <a:pt x="544067" y="156971"/>
                  </a:lnTo>
                </a:path>
                <a:path w="1350645" h="688975">
                  <a:moveTo>
                    <a:pt x="502919" y="187451"/>
                  </a:moveTo>
                  <a:lnTo>
                    <a:pt x="274319" y="53339"/>
                  </a:lnTo>
                </a:path>
                <a:path w="1350645" h="688975">
                  <a:moveTo>
                    <a:pt x="553211" y="156971"/>
                  </a:moveTo>
                  <a:lnTo>
                    <a:pt x="822959" y="0"/>
                  </a:lnTo>
                  <a:lnTo>
                    <a:pt x="1100327" y="161543"/>
                  </a:lnTo>
                </a:path>
                <a:path w="1350645" h="688975">
                  <a:moveTo>
                    <a:pt x="1053083" y="187451"/>
                  </a:moveTo>
                  <a:lnTo>
                    <a:pt x="821435" y="51815"/>
                  </a:lnTo>
                </a:path>
                <a:path w="1350645" h="688975">
                  <a:moveTo>
                    <a:pt x="906779" y="588263"/>
                  </a:moveTo>
                  <a:lnTo>
                    <a:pt x="1091183" y="481583"/>
                  </a:lnTo>
                </a:path>
                <a:path w="1350645" h="688975">
                  <a:moveTo>
                    <a:pt x="1098803" y="160019"/>
                  </a:moveTo>
                  <a:lnTo>
                    <a:pt x="1098803" y="472439"/>
                  </a:lnTo>
                </a:path>
                <a:path w="1350645" h="688975">
                  <a:moveTo>
                    <a:pt x="755903" y="597407"/>
                  </a:moveTo>
                  <a:lnTo>
                    <a:pt x="553211" y="480059"/>
                  </a:lnTo>
                </a:path>
                <a:path w="1350645" h="688975">
                  <a:moveTo>
                    <a:pt x="1216151" y="688847"/>
                  </a:moveTo>
                  <a:lnTo>
                    <a:pt x="1103375" y="489203"/>
                  </a:lnTo>
                </a:path>
                <a:path w="1350645" h="688975">
                  <a:moveTo>
                    <a:pt x="1110995" y="477011"/>
                  </a:moveTo>
                  <a:lnTo>
                    <a:pt x="1350263" y="477011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75381" y="3829811"/>
              <a:ext cx="142240" cy="140335"/>
            </a:xfrm>
            <a:custGeom>
              <a:avLst/>
              <a:gdLst/>
              <a:ahLst/>
              <a:cxnLst/>
              <a:rect l="l" t="t" r="r" b="b"/>
              <a:pathLst>
                <a:path w="142239" h="140335">
                  <a:moveTo>
                    <a:pt x="141731" y="70103"/>
                  </a:moveTo>
                  <a:lnTo>
                    <a:pt x="136136" y="42433"/>
                  </a:lnTo>
                  <a:lnTo>
                    <a:pt x="120967" y="20192"/>
                  </a:lnTo>
                  <a:lnTo>
                    <a:pt x="98655" y="5381"/>
                  </a:lnTo>
                  <a:lnTo>
                    <a:pt x="71627" y="0"/>
                  </a:lnTo>
                  <a:lnTo>
                    <a:pt x="43719" y="5381"/>
                  </a:lnTo>
                  <a:lnTo>
                    <a:pt x="20954" y="20192"/>
                  </a:lnTo>
                  <a:lnTo>
                    <a:pt x="5619" y="42433"/>
                  </a:lnTo>
                  <a:lnTo>
                    <a:pt x="0" y="70103"/>
                  </a:lnTo>
                  <a:lnTo>
                    <a:pt x="5619" y="97774"/>
                  </a:lnTo>
                  <a:lnTo>
                    <a:pt x="20954" y="120014"/>
                  </a:lnTo>
                  <a:lnTo>
                    <a:pt x="43719" y="134826"/>
                  </a:lnTo>
                  <a:lnTo>
                    <a:pt x="71627" y="140207"/>
                  </a:lnTo>
                  <a:lnTo>
                    <a:pt x="98655" y="134826"/>
                  </a:lnTo>
                  <a:lnTo>
                    <a:pt x="120967" y="120014"/>
                  </a:lnTo>
                  <a:lnTo>
                    <a:pt x="136136" y="97774"/>
                  </a:lnTo>
                  <a:lnTo>
                    <a:pt x="141731" y="70103"/>
                  </a:lnTo>
                  <a:close/>
                </a:path>
                <a:path w="142239" h="140335">
                  <a:moveTo>
                    <a:pt x="33527" y="70103"/>
                  </a:moveTo>
                  <a:lnTo>
                    <a:pt x="111251" y="70103"/>
                  </a:lnTo>
                </a:path>
              </a:pathLst>
            </a:custGeom>
            <a:ln w="125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40306" y="3672839"/>
              <a:ext cx="165783" cy="2358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58133" y="3621023"/>
              <a:ext cx="102235" cy="144780"/>
            </a:xfrm>
            <a:custGeom>
              <a:avLst/>
              <a:gdLst/>
              <a:ahLst/>
              <a:cxnLst/>
              <a:rect l="l" t="t" r="r" b="b"/>
              <a:pathLst>
                <a:path w="102235" h="144779">
                  <a:moveTo>
                    <a:pt x="102107" y="0"/>
                  </a:moveTo>
                  <a:lnTo>
                    <a:pt x="0" y="108203"/>
                  </a:lnTo>
                  <a:lnTo>
                    <a:pt x="48767" y="109727"/>
                  </a:lnTo>
                  <a:lnTo>
                    <a:pt x="79247" y="144779"/>
                  </a:lnTo>
                  <a:lnTo>
                    <a:pt x="1021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69157" y="3621023"/>
              <a:ext cx="259079" cy="143510"/>
            </a:xfrm>
            <a:custGeom>
              <a:avLst/>
              <a:gdLst/>
              <a:ahLst/>
              <a:cxnLst/>
              <a:rect l="l" t="t" r="r" b="b"/>
              <a:pathLst>
                <a:path w="259079" h="143510">
                  <a:moveTo>
                    <a:pt x="0" y="0"/>
                  </a:moveTo>
                  <a:lnTo>
                    <a:pt x="7449" y="45329"/>
                  </a:lnTo>
                  <a:lnTo>
                    <a:pt x="28139" y="84661"/>
                  </a:lnTo>
                  <a:lnTo>
                    <a:pt x="59582" y="115653"/>
                  </a:lnTo>
                  <a:lnTo>
                    <a:pt x="99291" y="135965"/>
                  </a:lnTo>
                  <a:lnTo>
                    <a:pt x="144779" y="143255"/>
                  </a:lnTo>
                  <a:lnTo>
                    <a:pt x="177426" y="139350"/>
                  </a:lnTo>
                  <a:lnTo>
                    <a:pt x="208216" y="128015"/>
                  </a:lnTo>
                  <a:lnTo>
                    <a:pt x="235862" y="109823"/>
                  </a:lnTo>
                  <a:lnTo>
                    <a:pt x="259079" y="85343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410666" y="4433647"/>
            <a:ext cx="1539240" cy="695325"/>
            <a:chOff x="4410666" y="4433647"/>
            <a:chExt cx="1539240" cy="695325"/>
          </a:xfrm>
        </p:grpSpPr>
        <p:sp>
          <p:nvSpPr>
            <p:cNvPr id="13" name="object 13"/>
            <p:cNvSpPr/>
            <p:nvPr/>
          </p:nvSpPr>
          <p:spPr>
            <a:xfrm>
              <a:off x="4419477" y="4442459"/>
              <a:ext cx="1351915" cy="676910"/>
            </a:xfrm>
            <a:custGeom>
              <a:avLst/>
              <a:gdLst/>
              <a:ahLst/>
              <a:cxnLst/>
              <a:rect l="l" t="t" r="r" b="b"/>
              <a:pathLst>
                <a:path w="1351914" h="676910">
                  <a:moveTo>
                    <a:pt x="550163" y="205739"/>
                  </a:moveTo>
                  <a:lnTo>
                    <a:pt x="550163" y="513587"/>
                  </a:lnTo>
                </a:path>
                <a:path w="1351914" h="676910">
                  <a:moveTo>
                    <a:pt x="545591" y="521207"/>
                  </a:moveTo>
                  <a:lnTo>
                    <a:pt x="275843" y="676655"/>
                  </a:lnTo>
                  <a:lnTo>
                    <a:pt x="0" y="518159"/>
                  </a:lnTo>
                </a:path>
                <a:path w="1351914" h="676910">
                  <a:moveTo>
                    <a:pt x="45719" y="493775"/>
                  </a:moveTo>
                  <a:lnTo>
                    <a:pt x="275843" y="624839"/>
                  </a:lnTo>
                </a:path>
                <a:path w="1351914" h="676910">
                  <a:moveTo>
                    <a:pt x="0" y="518159"/>
                  </a:moveTo>
                  <a:lnTo>
                    <a:pt x="0" y="201167"/>
                  </a:lnTo>
                  <a:lnTo>
                    <a:pt x="275843" y="42671"/>
                  </a:lnTo>
                </a:path>
                <a:path w="1351914" h="676910">
                  <a:moveTo>
                    <a:pt x="275843" y="94487"/>
                  </a:moveTo>
                  <a:lnTo>
                    <a:pt x="45719" y="228599"/>
                  </a:lnTo>
                </a:path>
                <a:path w="1351914" h="676910">
                  <a:moveTo>
                    <a:pt x="275843" y="42671"/>
                  </a:moveTo>
                  <a:lnTo>
                    <a:pt x="545591" y="198119"/>
                  </a:lnTo>
                </a:path>
                <a:path w="1351914" h="676910">
                  <a:moveTo>
                    <a:pt x="554735" y="198119"/>
                  </a:moveTo>
                  <a:lnTo>
                    <a:pt x="824483" y="42671"/>
                  </a:lnTo>
                </a:path>
                <a:path w="1351914" h="676910">
                  <a:moveTo>
                    <a:pt x="824483" y="94487"/>
                  </a:moveTo>
                  <a:lnTo>
                    <a:pt x="595883" y="228599"/>
                  </a:lnTo>
                </a:path>
                <a:path w="1351914" h="676910">
                  <a:moveTo>
                    <a:pt x="824483" y="42671"/>
                  </a:moveTo>
                  <a:lnTo>
                    <a:pt x="1094231" y="198119"/>
                  </a:lnTo>
                </a:path>
                <a:path w="1351914" h="676910">
                  <a:moveTo>
                    <a:pt x="1028699" y="560831"/>
                  </a:moveTo>
                  <a:lnTo>
                    <a:pt x="824483" y="676655"/>
                  </a:lnTo>
                </a:path>
                <a:path w="1351914" h="676910">
                  <a:moveTo>
                    <a:pt x="1098803" y="445007"/>
                  </a:moveTo>
                  <a:lnTo>
                    <a:pt x="1098803" y="208787"/>
                  </a:lnTo>
                </a:path>
                <a:path w="1351914" h="676910">
                  <a:moveTo>
                    <a:pt x="824483" y="676655"/>
                  </a:moveTo>
                  <a:lnTo>
                    <a:pt x="554735" y="521207"/>
                  </a:lnTo>
                </a:path>
                <a:path w="1351914" h="676910">
                  <a:moveTo>
                    <a:pt x="824483" y="624839"/>
                  </a:moveTo>
                  <a:lnTo>
                    <a:pt x="595883" y="493775"/>
                  </a:lnTo>
                </a:path>
                <a:path w="1351914" h="676910">
                  <a:moveTo>
                    <a:pt x="1351787" y="201167"/>
                  </a:moveTo>
                  <a:lnTo>
                    <a:pt x="1112519" y="201167"/>
                  </a:lnTo>
                </a:path>
                <a:path w="1351914" h="676910">
                  <a:moveTo>
                    <a:pt x="1106423" y="190499"/>
                  </a:moveTo>
                  <a:lnTo>
                    <a:pt x="1214627" y="0"/>
                  </a:lnTo>
                </a:path>
              </a:pathLst>
            </a:custGeom>
            <a:ln w="176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71621" y="4980431"/>
              <a:ext cx="142240" cy="142240"/>
            </a:xfrm>
            <a:custGeom>
              <a:avLst/>
              <a:gdLst/>
              <a:ahLst/>
              <a:cxnLst/>
              <a:rect l="l" t="t" r="r" b="b"/>
              <a:pathLst>
                <a:path w="142239" h="142239">
                  <a:moveTo>
                    <a:pt x="141731" y="71627"/>
                  </a:moveTo>
                  <a:lnTo>
                    <a:pt x="136112" y="43719"/>
                  </a:lnTo>
                  <a:lnTo>
                    <a:pt x="120776" y="20954"/>
                  </a:lnTo>
                  <a:lnTo>
                    <a:pt x="98012" y="5619"/>
                  </a:lnTo>
                  <a:lnTo>
                    <a:pt x="70103" y="0"/>
                  </a:lnTo>
                  <a:lnTo>
                    <a:pt x="43076" y="5619"/>
                  </a:lnTo>
                  <a:lnTo>
                    <a:pt x="20764" y="20954"/>
                  </a:lnTo>
                  <a:lnTo>
                    <a:pt x="5595" y="43719"/>
                  </a:lnTo>
                  <a:lnTo>
                    <a:pt x="0" y="71627"/>
                  </a:lnTo>
                  <a:lnTo>
                    <a:pt x="5595" y="98655"/>
                  </a:lnTo>
                  <a:lnTo>
                    <a:pt x="20764" y="120967"/>
                  </a:lnTo>
                  <a:lnTo>
                    <a:pt x="43076" y="136136"/>
                  </a:lnTo>
                  <a:lnTo>
                    <a:pt x="70103" y="141731"/>
                  </a:lnTo>
                  <a:lnTo>
                    <a:pt x="98012" y="136136"/>
                  </a:lnTo>
                  <a:lnTo>
                    <a:pt x="120776" y="120967"/>
                  </a:lnTo>
                  <a:lnTo>
                    <a:pt x="136112" y="98655"/>
                  </a:lnTo>
                  <a:lnTo>
                    <a:pt x="141731" y="71627"/>
                  </a:lnTo>
                  <a:close/>
                </a:path>
                <a:path w="142239" h="142239">
                  <a:moveTo>
                    <a:pt x="32003" y="71627"/>
                  </a:moveTo>
                  <a:lnTo>
                    <a:pt x="111251" y="71627"/>
                  </a:lnTo>
                </a:path>
              </a:pathLst>
            </a:custGeom>
            <a:ln w="125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510661" y="4653103"/>
              <a:ext cx="438911" cy="3087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7785993" y="3121151"/>
            <a:ext cx="1313815" cy="635635"/>
          </a:xfrm>
          <a:custGeom>
            <a:avLst/>
            <a:gdLst/>
            <a:ahLst/>
            <a:cxnLst/>
            <a:rect l="l" t="t" r="r" b="b"/>
            <a:pathLst>
              <a:path w="1313815" h="635635">
                <a:moveTo>
                  <a:pt x="550163" y="164591"/>
                </a:moveTo>
                <a:lnTo>
                  <a:pt x="550163" y="470915"/>
                </a:lnTo>
              </a:path>
              <a:path w="1313815" h="635635">
                <a:moveTo>
                  <a:pt x="547115" y="478535"/>
                </a:moveTo>
                <a:lnTo>
                  <a:pt x="275843" y="635507"/>
                </a:lnTo>
              </a:path>
              <a:path w="1313815" h="635635">
                <a:moveTo>
                  <a:pt x="275843" y="582167"/>
                </a:moveTo>
                <a:lnTo>
                  <a:pt x="504443" y="448055"/>
                </a:lnTo>
              </a:path>
              <a:path w="1313815" h="635635">
                <a:moveTo>
                  <a:pt x="275843" y="635507"/>
                </a:moveTo>
                <a:lnTo>
                  <a:pt x="0" y="477011"/>
                </a:lnTo>
                <a:lnTo>
                  <a:pt x="0" y="158495"/>
                </a:lnTo>
              </a:path>
              <a:path w="1313815" h="635635">
                <a:moveTo>
                  <a:pt x="45719" y="184403"/>
                </a:moveTo>
                <a:lnTo>
                  <a:pt x="45719" y="448055"/>
                </a:lnTo>
              </a:path>
              <a:path w="1313815" h="635635">
                <a:moveTo>
                  <a:pt x="0" y="158495"/>
                </a:moveTo>
                <a:lnTo>
                  <a:pt x="275843" y="0"/>
                </a:lnTo>
                <a:lnTo>
                  <a:pt x="547115" y="156971"/>
                </a:lnTo>
              </a:path>
              <a:path w="1313815" h="635635">
                <a:moveTo>
                  <a:pt x="504443" y="184403"/>
                </a:moveTo>
                <a:lnTo>
                  <a:pt x="275843" y="53339"/>
                </a:lnTo>
              </a:path>
              <a:path w="1313815" h="635635">
                <a:moveTo>
                  <a:pt x="554735" y="156971"/>
                </a:moveTo>
                <a:lnTo>
                  <a:pt x="827531" y="0"/>
                </a:lnTo>
                <a:lnTo>
                  <a:pt x="1103375" y="161543"/>
                </a:lnTo>
              </a:path>
              <a:path w="1313815" h="635635">
                <a:moveTo>
                  <a:pt x="1056131" y="184403"/>
                </a:moveTo>
                <a:lnTo>
                  <a:pt x="824483" y="50291"/>
                </a:lnTo>
              </a:path>
              <a:path w="1313815" h="635635">
                <a:moveTo>
                  <a:pt x="906779" y="586739"/>
                </a:moveTo>
                <a:lnTo>
                  <a:pt x="1095755" y="478535"/>
                </a:lnTo>
              </a:path>
              <a:path w="1313815" h="635635">
                <a:moveTo>
                  <a:pt x="1056131" y="448055"/>
                </a:moveTo>
                <a:lnTo>
                  <a:pt x="885443" y="547115"/>
                </a:lnTo>
              </a:path>
              <a:path w="1313815" h="635635">
                <a:moveTo>
                  <a:pt x="1101851" y="158495"/>
                </a:moveTo>
                <a:lnTo>
                  <a:pt x="1101851" y="470915"/>
                </a:lnTo>
              </a:path>
              <a:path w="1313815" h="635635">
                <a:moveTo>
                  <a:pt x="758951" y="597407"/>
                </a:moveTo>
                <a:lnTo>
                  <a:pt x="554735" y="478535"/>
                </a:lnTo>
              </a:path>
              <a:path w="1313815" h="635635">
                <a:moveTo>
                  <a:pt x="1103375" y="478535"/>
                </a:moveTo>
                <a:lnTo>
                  <a:pt x="1313687" y="597407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89041" y="4486655"/>
            <a:ext cx="1308100" cy="635635"/>
          </a:xfrm>
          <a:custGeom>
            <a:avLst/>
            <a:gdLst/>
            <a:ahLst/>
            <a:cxnLst/>
            <a:rect l="l" t="t" r="r" b="b"/>
            <a:pathLst>
              <a:path w="1308100" h="635635">
                <a:moveTo>
                  <a:pt x="548639" y="164591"/>
                </a:moveTo>
                <a:lnTo>
                  <a:pt x="548639" y="469391"/>
                </a:lnTo>
              </a:path>
              <a:path w="1308100" h="635635">
                <a:moveTo>
                  <a:pt x="547115" y="478535"/>
                </a:moveTo>
                <a:lnTo>
                  <a:pt x="274319" y="635507"/>
                </a:lnTo>
              </a:path>
              <a:path w="1308100" h="635635">
                <a:moveTo>
                  <a:pt x="274319" y="582167"/>
                </a:moveTo>
                <a:lnTo>
                  <a:pt x="504443" y="449579"/>
                </a:lnTo>
              </a:path>
              <a:path w="1308100" h="635635">
                <a:moveTo>
                  <a:pt x="274319" y="635507"/>
                </a:moveTo>
                <a:lnTo>
                  <a:pt x="0" y="477011"/>
                </a:lnTo>
                <a:lnTo>
                  <a:pt x="0" y="158495"/>
                </a:lnTo>
              </a:path>
              <a:path w="1308100" h="635635">
                <a:moveTo>
                  <a:pt x="45719" y="184403"/>
                </a:moveTo>
                <a:lnTo>
                  <a:pt x="45719" y="449579"/>
                </a:lnTo>
              </a:path>
              <a:path w="1308100" h="635635">
                <a:moveTo>
                  <a:pt x="0" y="158495"/>
                </a:moveTo>
                <a:lnTo>
                  <a:pt x="274319" y="0"/>
                </a:lnTo>
                <a:lnTo>
                  <a:pt x="547115" y="156971"/>
                </a:lnTo>
              </a:path>
              <a:path w="1308100" h="635635">
                <a:moveTo>
                  <a:pt x="504443" y="184403"/>
                </a:moveTo>
                <a:lnTo>
                  <a:pt x="274319" y="50291"/>
                </a:lnTo>
              </a:path>
              <a:path w="1308100" h="635635">
                <a:moveTo>
                  <a:pt x="554735" y="156971"/>
                </a:moveTo>
                <a:lnTo>
                  <a:pt x="826007" y="0"/>
                </a:lnTo>
                <a:lnTo>
                  <a:pt x="1095755" y="156971"/>
                </a:lnTo>
              </a:path>
              <a:path w="1308100" h="635635">
                <a:moveTo>
                  <a:pt x="1056131" y="184403"/>
                </a:moveTo>
                <a:lnTo>
                  <a:pt x="826007" y="50291"/>
                </a:lnTo>
              </a:path>
              <a:path w="1308100" h="635635">
                <a:moveTo>
                  <a:pt x="1030223" y="516635"/>
                </a:moveTo>
                <a:lnTo>
                  <a:pt x="826007" y="635507"/>
                </a:lnTo>
              </a:path>
              <a:path w="1308100" h="635635">
                <a:moveTo>
                  <a:pt x="1007363" y="477011"/>
                </a:moveTo>
                <a:lnTo>
                  <a:pt x="826007" y="582167"/>
                </a:lnTo>
              </a:path>
              <a:path w="1308100" h="635635">
                <a:moveTo>
                  <a:pt x="1100327" y="164591"/>
                </a:moveTo>
                <a:lnTo>
                  <a:pt x="1100327" y="400811"/>
                </a:lnTo>
              </a:path>
              <a:path w="1308100" h="635635">
                <a:moveTo>
                  <a:pt x="826007" y="635507"/>
                </a:moveTo>
                <a:lnTo>
                  <a:pt x="554735" y="478535"/>
                </a:lnTo>
              </a:path>
              <a:path w="1308100" h="635635">
                <a:moveTo>
                  <a:pt x="1106423" y="156971"/>
                </a:moveTo>
                <a:lnTo>
                  <a:pt x="1307591" y="38099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2884809" y="4744211"/>
            <a:ext cx="1071880" cy="93345"/>
            <a:chOff x="2884809" y="4744211"/>
            <a:chExt cx="1071880" cy="93345"/>
          </a:xfrm>
        </p:grpSpPr>
        <p:sp>
          <p:nvSpPr>
            <p:cNvPr id="19" name="object 19"/>
            <p:cNvSpPr/>
            <p:nvPr/>
          </p:nvSpPr>
          <p:spPr>
            <a:xfrm>
              <a:off x="3774825" y="4744211"/>
              <a:ext cx="181610" cy="93345"/>
            </a:xfrm>
            <a:custGeom>
              <a:avLst/>
              <a:gdLst/>
              <a:ahLst/>
              <a:cxnLst/>
              <a:rect l="l" t="t" r="r" b="b"/>
              <a:pathLst>
                <a:path w="181610" h="93345">
                  <a:moveTo>
                    <a:pt x="181355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2963"/>
                  </a:lnTo>
                  <a:lnTo>
                    <a:pt x="181355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90905" y="4797551"/>
              <a:ext cx="902335" cy="0"/>
            </a:xfrm>
            <a:custGeom>
              <a:avLst/>
              <a:gdLst/>
              <a:ahLst/>
              <a:cxnLst/>
              <a:rect l="l" t="t" r="r" b="b"/>
              <a:pathLst>
                <a:path w="902335">
                  <a:moveTo>
                    <a:pt x="90220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84809" y="4782311"/>
              <a:ext cx="913130" cy="17145"/>
            </a:xfrm>
            <a:custGeom>
              <a:avLst/>
              <a:gdLst/>
              <a:ahLst/>
              <a:cxnLst/>
              <a:rect l="l" t="t" r="r" b="b"/>
              <a:pathLst>
                <a:path w="913129" h="17145">
                  <a:moveTo>
                    <a:pt x="912875" y="16763"/>
                  </a:moveTo>
                  <a:lnTo>
                    <a:pt x="91287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1287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2883286" y="3378708"/>
            <a:ext cx="1071880" cy="93345"/>
            <a:chOff x="2883286" y="3378708"/>
            <a:chExt cx="1071880" cy="93345"/>
          </a:xfrm>
        </p:grpSpPr>
        <p:sp>
          <p:nvSpPr>
            <p:cNvPr id="23" name="object 23"/>
            <p:cNvSpPr/>
            <p:nvPr/>
          </p:nvSpPr>
          <p:spPr>
            <a:xfrm>
              <a:off x="3771778" y="3378708"/>
              <a:ext cx="182880" cy="93345"/>
            </a:xfrm>
            <a:custGeom>
              <a:avLst/>
              <a:gdLst/>
              <a:ahLst/>
              <a:cxnLst/>
              <a:rect l="l" t="t" r="r" b="b"/>
              <a:pathLst>
                <a:path w="182879" h="93345">
                  <a:moveTo>
                    <a:pt x="182879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2963"/>
                  </a:lnTo>
                  <a:lnTo>
                    <a:pt x="182879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87858" y="3430524"/>
              <a:ext cx="902335" cy="0"/>
            </a:xfrm>
            <a:custGeom>
              <a:avLst/>
              <a:gdLst/>
              <a:ahLst/>
              <a:cxnLst/>
              <a:rect l="l" t="t" r="r" b="b"/>
              <a:pathLst>
                <a:path w="902335">
                  <a:moveTo>
                    <a:pt x="90220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83286" y="3418332"/>
              <a:ext cx="911860" cy="18415"/>
            </a:xfrm>
            <a:custGeom>
              <a:avLst/>
              <a:gdLst/>
              <a:ahLst/>
              <a:cxnLst/>
              <a:rect l="l" t="t" r="r" b="b"/>
              <a:pathLst>
                <a:path w="911860" h="18414">
                  <a:moveTo>
                    <a:pt x="911351" y="18287"/>
                  </a:moveTo>
                  <a:lnTo>
                    <a:pt x="911351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1351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469257" y="4741163"/>
            <a:ext cx="1069975" cy="93345"/>
            <a:chOff x="6469257" y="4741163"/>
            <a:chExt cx="1069975" cy="93345"/>
          </a:xfrm>
        </p:grpSpPr>
        <p:sp>
          <p:nvSpPr>
            <p:cNvPr id="27" name="object 27"/>
            <p:cNvSpPr/>
            <p:nvPr/>
          </p:nvSpPr>
          <p:spPr>
            <a:xfrm>
              <a:off x="7356225" y="4741163"/>
              <a:ext cx="182880" cy="93345"/>
            </a:xfrm>
            <a:custGeom>
              <a:avLst/>
              <a:gdLst/>
              <a:ahLst/>
              <a:cxnLst/>
              <a:rect l="l" t="t" r="r" b="b"/>
              <a:pathLst>
                <a:path w="182879" h="93345">
                  <a:moveTo>
                    <a:pt x="182879" y="48767"/>
                  </a:moveTo>
                  <a:lnTo>
                    <a:pt x="0" y="0"/>
                  </a:lnTo>
                  <a:lnTo>
                    <a:pt x="21335" y="48767"/>
                  </a:lnTo>
                  <a:lnTo>
                    <a:pt x="0" y="92963"/>
                  </a:lnTo>
                  <a:lnTo>
                    <a:pt x="182879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470781" y="4794503"/>
              <a:ext cx="905510" cy="0"/>
            </a:xfrm>
            <a:custGeom>
              <a:avLst/>
              <a:gdLst/>
              <a:ahLst/>
              <a:cxnLst/>
              <a:rect l="l" t="t" r="r" b="b"/>
              <a:pathLst>
                <a:path w="905509">
                  <a:moveTo>
                    <a:pt x="90525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469257" y="4779263"/>
              <a:ext cx="908685" cy="18415"/>
            </a:xfrm>
            <a:custGeom>
              <a:avLst/>
              <a:gdLst/>
              <a:ahLst/>
              <a:cxnLst/>
              <a:rect l="l" t="t" r="r" b="b"/>
              <a:pathLst>
                <a:path w="908684" h="18414">
                  <a:moveTo>
                    <a:pt x="908303" y="18287"/>
                  </a:moveTo>
                  <a:lnTo>
                    <a:pt x="90830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0830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466209" y="3380232"/>
            <a:ext cx="1071880" cy="96520"/>
            <a:chOff x="6466209" y="3380232"/>
            <a:chExt cx="1071880" cy="96520"/>
          </a:xfrm>
        </p:grpSpPr>
        <p:sp>
          <p:nvSpPr>
            <p:cNvPr id="31" name="object 31"/>
            <p:cNvSpPr/>
            <p:nvPr/>
          </p:nvSpPr>
          <p:spPr>
            <a:xfrm>
              <a:off x="7353177" y="3380232"/>
              <a:ext cx="184785" cy="96520"/>
            </a:xfrm>
            <a:custGeom>
              <a:avLst/>
              <a:gdLst/>
              <a:ahLst/>
              <a:cxnLst/>
              <a:rect l="l" t="t" r="r" b="b"/>
              <a:pathLst>
                <a:path w="184784" h="96520">
                  <a:moveTo>
                    <a:pt x="184403" y="50291"/>
                  </a:moveTo>
                  <a:lnTo>
                    <a:pt x="0" y="0"/>
                  </a:lnTo>
                  <a:lnTo>
                    <a:pt x="22859" y="50291"/>
                  </a:lnTo>
                  <a:lnTo>
                    <a:pt x="0" y="96011"/>
                  </a:lnTo>
                  <a:lnTo>
                    <a:pt x="184403" y="502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69257" y="3433572"/>
              <a:ext cx="904240" cy="0"/>
            </a:xfrm>
            <a:custGeom>
              <a:avLst/>
              <a:gdLst/>
              <a:ahLst/>
              <a:cxnLst/>
              <a:rect l="l" t="t" r="r" b="b"/>
              <a:pathLst>
                <a:path w="904240">
                  <a:moveTo>
                    <a:pt x="90373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466209" y="3421380"/>
              <a:ext cx="909955" cy="17145"/>
            </a:xfrm>
            <a:custGeom>
              <a:avLst/>
              <a:gdLst/>
              <a:ahLst/>
              <a:cxnLst/>
              <a:rect l="l" t="t" r="r" b="b"/>
              <a:pathLst>
                <a:path w="909954" h="17145">
                  <a:moveTo>
                    <a:pt x="909827" y="16763"/>
                  </a:moveTo>
                  <a:lnTo>
                    <a:pt x="9098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09827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4172589" y="2990087"/>
            <a:ext cx="56515" cy="906780"/>
          </a:xfrm>
          <a:custGeom>
            <a:avLst/>
            <a:gdLst/>
            <a:ahLst/>
            <a:cxnLst/>
            <a:rect l="l" t="t" r="r" b="b"/>
            <a:pathLst>
              <a:path w="56514" h="906779">
                <a:moveTo>
                  <a:pt x="56387" y="0"/>
                </a:moveTo>
                <a:lnTo>
                  <a:pt x="0" y="0"/>
                </a:lnTo>
                <a:lnTo>
                  <a:pt x="0" y="906779"/>
                </a:lnTo>
                <a:lnTo>
                  <a:pt x="56387" y="906779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61409" y="2990087"/>
            <a:ext cx="55244" cy="906780"/>
          </a:xfrm>
          <a:custGeom>
            <a:avLst/>
            <a:gdLst/>
            <a:ahLst/>
            <a:cxnLst/>
            <a:rect l="l" t="t" r="r" b="b"/>
            <a:pathLst>
              <a:path w="55245" h="906779">
                <a:moveTo>
                  <a:pt x="0" y="0"/>
                </a:moveTo>
                <a:lnTo>
                  <a:pt x="54863" y="0"/>
                </a:lnTo>
                <a:lnTo>
                  <a:pt x="54863" y="906779"/>
                </a:lnTo>
                <a:lnTo>
                  <a:pt x="0" y="906779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72589" y="4338827"/>
            <a:ext cx="56515" cy="906780"/>
          </a:xfrm>
          <a:custGeom>
            <a:avLst/>
            <a:gdLst/>
            <a:ahLst/>
            <a:cxnLst/>
            <a:rect l="l" t="t" r="r" b="b"/>
            <a:pathLst>
              <a:path w="56514" h="906779">
                <a:moveTo>
                  <a:pt x="56387" y="0"/>
                </a:moveTo>
                <a:lnTo>
                  <a:pt x="0" y="0"/>
                </a:lnTo>
                <a:lnTo>
                  <a:pt x="0" y="906779"/>
                </a:lnTo>
                <a:lnTo>
                  <a:pt x="56387" y="906779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61409" y="4338827"/>
            <a:ext cx="55244" cy="906780"/>
          </a:xfrm>
          <a:custGeom>
            <a:avLst/>
            <a:gdLst/>
            <a:ahLst/>
            <a:cxnLst/>
            <a:rect l="l" t="t" r="r" b="b"/>
            <a:pathLst>
              <a:path w="55245" h="906779">
                <a:moveTo>
                  <a:pt x="0" y="0"/>
                </a:moveTo>
                <a:lnTo>
                  <a:pt x="54863" y="0"/>
                </a:lnTo>
                <a:lnTo>
                  <a:pt x="54863" y="906779"/>
                </a:lnTo>
                <a:lnTo>
                  <a:pt x="0" y="906779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187840" y="3643064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31908" y="3643064"/>
            <a:ext cx="17589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20" dirty="0">
                <a:solidFill>
                  <a:srgbClr val="007F3F"/>
                </a:solidFill>
                <a:latin typeface="Arial"/>
                <a:cs typeface="Arial"/>
              </a:rPr>
              <a:t>C</a:t>
            </a:r>
            <a:r>
              <a:rPr sz="1200" b="1" spc="-5" dirty="0">
                <a:solidFill>
                  <a:srgbClr val="007F3F"/>
                </a:solidFill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65208" y="4850072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34956" y="4374584"/>
            <a:ext cx="1207770" cy="3841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90"/>
              </a:spcBef>
            </a:pPr>
            <a:r>
              <a:rPr sz="1200" b="1" dirty="0">
                <a:solidFill>
                  <a:srgbClr val="007F3F"/>
                </a:solidFill>
                <a:latin typeface="Arial"/>
                <a:cs typeface="Arial"/>
              </a:rPr>
              <a:t>Cl</a:t>
            </a:r>
            <a:endParaRPr sz="1200">
              <a:latin typeface="Arial"/>
              <a:cs typeface="Arial"/>
            </a:endParaRPr>
          </a:p>
          <a:p>
            <a:pPr marL="154305">
              <a:lnSpc>
                <a:spcPts val="1415"/>
              </a:lnSpc>
            </a:pPr>
            <a:r>
              <a:rPr sz="1200" b="1" spc="-10" dirty="0">
                <a:latin typeface="Arial"/>
                <a:cs typeface="Arial"/>
              </a:rPr>
              <a:t>NaOMe,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MeOH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51008" y="3444944"/>
            <a:ext cx="43751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spc="-20" dirty="0">
                <a:latin typeface="Arial"/>
                <a:cs typeface="Arial"/>
              </a:rPr>
              <a:t>e</a:t>
            </a:r>
            <a:r>
              <a:rPr sz="1200" b="1" spc="5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lux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23933" y="3187388"/>
            <a:ext cx="95186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NaOEt,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EtOH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179451" y="3643064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600075" y="3388623"/>
            <a:ext cx="342265" cy="58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5735">
              <a:lnSpc>
                <a:spcPct val="1517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007F3F"/>
                </a:solidFill>
                <a:latin typeface="Arial"/>
                <a:cs typeface="Arial"/>
              </a:rPr>
              <a:t>C</a:t>
            </a:r>
            <a:r>
              <a:rPr sz="1200" b="1" spc="-5" dirty="0">
                <a:solidFill>
                  <a:srgbClr val="007F3F"/>
                </a:solidFill>
                <a:latin typeface="Arial"/>
                <a:cs typeface="Arial"/>
              </a:rPr>
              <a:t>l  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Et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56819" y="4850072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04647" y="4165863"/>
            <a:ext cx="354965" cy="5740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19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  <a:p>
            <a:pPr marR="17780" algn="r">
              <a:lnSpc>
                <a:spcPct val="100000"/>
              </a:lnSpc>
              <a:spcBef>
                <a:spcPts val="720"/>
              </a:spcBef>
            </a:pPr>
            <a:r>
              <a:rPr sz="1200" b="1" spc="-5" dirty="0">
                <a:solidFill>
                  <a:srgbClr val="007F3F"/>
                </a:solidFill>
                <a:latin typeface="Arial"/>
                <a:cs typeface="Arial"/>
              </a:rPr>
              <a:t>Cl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05659" y="4810448"/>
            <a:ext cx="95440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5" dirty="0">
                <a:latin typeface="Arial"/>
                <a:cs typeface="Arial"/>
              </a:rPr>
              <a:t>DMSO 100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550538" y="3643064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090034" y="3643064"/>
            <a:ext cx="29527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827906" y="4850072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091558" y="4374584"/>
            <a:ext cx="35496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238118" y="5135060"/>
            <a:ext cx="32956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dirty="0">
                <a:latin typeface="Arial"/>
                <a:cs typeface="Arial"/>
              </a:rPr>
              <a:t>8</a:t>
            </a:r>
            <a:r>
              <a:rPr sz="1200" b="1" spc="-10" dirty="0"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13</a:t>
            </a:fld>
            <a:endParaRPr lang="en-US" sz="1600" b="1" dirty="0" smtClean="0"/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0" y="273050"/>
            <a:ext cx="6705600" cy="419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0" marR="5080" indent="-451484">
              <a:lnSpc>
                <a:spcPct val="120000"/>
              </a:lnSpc>
              <a:spcBef>
                <a:spcPts val="100"/>
              </a:spcBef>
            </a:pPr>
            <a:r>
              <a:rPr sz="2200" spc="-10" dirty="0"/>
              <a:t>Quinolines/Isoquinolines </a:t>
            </a:r>
            <a:r>
              <a:rPr sz="2200" dirty="0"/>
              <a:t>–  The </a:t>
            </a:r>
            <a:r>
              <a:rPr sz="2200" spc="-10" dirty="0"/>
              <a:t>Reissert</a:t>
            </a:r>
            <a:r>
              <a:rPr sz="2200" spc="-30" dirty="0"/>
              <a:t> </a:t>
            </a:r>
            <a:r>
              <a:rPr sz="2200" spc="-10" dirty="0"/>
              <a:t>Reaction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7864" y="5658101"/>
            <a:ext cx="6085205" cy="7448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54305" indent="-142240">
              <a:lnSpc>
                <a:spcPct val="100000"/>
              </a:lnSpc>
              <a:spcBef>
                <a:spcPts val="770"/>
              </a:spcBef>
              <a:buChar char="•"/>
              <a:tabLst>
                <a:tab pos="15494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proton </a:t>
            </a:r>
            <a:r>
              <a:rPr sz="1800" spc="-10" dirty="0">
                <a:latin typeface="Arial"/>
                <a:cs typeface="Arial"/>
              </a:rPr>
              <a:t>adjacent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 cyano group is extremely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acidic</a:t>
            </a:r>
            <a:endParaRPr sz="1800">
              <a:latin typeface="Arial"/>
              <a:cs typeface="Arial"/>
            </a:endParaRPr>
          </a:p>
          <a:p>
            <a:pPr marL="154305" indent="-142240">
              <a:lnSpc>
                <a:spcPct val="100000"/>
              </a:lnSpc>
              <a:spcBef>
                <a:spcPts val="670"/>
              </a:spcBef>
              <a:buChar char="•"/>
              <a:tabLst>
                <a:tab pos="15494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reaction works </a:t>
            </a:r>
            <a:r>
              <a:rPr sz="1800" spc="-10" dirty="0">
                <a:latin typeface="Arial"/>
                <a:cs typeface="Arial"/>
              </a:rPr>
              <a:t>best </a:t>
            </a:r>
            <a:r>
              <a:rPr sz="1800" spc="-5" dirty="0">
                <a:latin typeface="Arial"/>
                <a:cs typeface="Arial"/>
              </a:rPr>
              <a:t>with highly reactive alkyl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halides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75962" y="1895868"/>
            <a:ext cx="1124585" cy="654050"/>
            <a:chOff x="1575962" y="1895868"/>
            <a:chExt cx="1124585" cy="654050"/>
          </a:xfrm>
        </p:grpSpPr>
        <p:sp>
          <p:nvSpPr>
            <p:cNvPr id="5" name="object 5"/>
            <p:cNvSpPr/>
            <p:nvPr/>
          </p:nvSpPr>
          <p:spPr>
            <a:xfrm>
              <a:off x="2138050" y="2061971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92329" y="2090927"/>
              <a:ext cx="0" cy="266700"/>
            </a:xfrm>
            <a:custGeom>
              <a:avLst/>
              <a:gdLst/>
              <a:ahLst/>
              <a:cxnLst/>
              <a:rect l="l" t="t" r="r" b="b"/>
              <a:pathLst>
                <a:path h="266700">
                  <a:moveTo>
                    <a:pt x="0" y="0"/>
                  </a:moveTo>
                  <a:lnTo>
                    <a:pt x="0" y="26669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84838" y="2357627"/>
              <a:ext cx="553720" cy="184785"/>
            </a:xfrm>
            <a:custGeom>
              <a:avLst/>
              <a:gdLst/>
              <a:ahLst/>
              <a:cxnLst/>
              <a:rect l="l" t="t" r="r" b="b"/>
              <a:pathLst>
                <a:path w="553719" h="184785">
                  <a:moveTo>
                    <a:pt x="553211" y="24383"/>
                  </a:moveTo>
                  <a:lnTo>
                    <a:pt x="275843" y="184403"/>
                  </a:lnTo>
                  <a:lnTo>
                    <a:pt x="0" y="24383"/>
                  </a:lnTo>
                </a:path>
                <a:path w="553719" h="184785">
                  <a:moveTo>
                    <a:pt x="275843" y="134111"/>
                  </a:moveTo>
                  <a:lnTo>
                    <a:pt x="45719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84838" y="2061971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84838" y="1903476"/>
              <a:ext cx="1106805" cy="596265"/>
            </a:xfrm>
            <a:custGeom>
              <a:avLst/>
              <a:gdLst/>
              <a:ahLst/>
              <a:cxnLst/>
              <a:rect l="l" t="t" r="r" b="b"/>
              <a:pathLst>
                <a:path w="1106805" h="596264">
                  <a:moveTo>
                    <a:pt x="0" y="158495"/>
                  </a:moveTo>
                  <a:lnTo>
                    <a:pt x="275843" y="0"/>
                  </a:lnTo>
                </a:path>
                <a:path w="1106805" h="596264">
                  <a:moveTo>
                    <a:pt x="45719" y="187451"/>
                  </a:moveTo>
                  <a:lnTo>
                    <a:pt x="275843" y="51815"/>
                  </a:lnTo>
                </a:path>
                <a:path w="1106805" h="596264">
                  <a:moveTo>
                    <a:pt x="553211" y="158495"/>
                  </a:moveTo>
                  <a:lnTo>
                    <a:pt x="275843" y="0"/>
                  </a:lnTo>
                </a:path>
                <a:path w="1106805" h="596264">
                  <a:moveTo>
                    <a:pt x="553211" y="158495"/>
                  </a:moveTo>
                  <a:lnTo>
                    <a:pt x="830579" y="0"/>
                  </a:lnTo>
                  <a:lnTo>
                    <a:pt x="1106423" y="158495"/>
                  </a:lnTo>
                </a:path>
                <a:path w="1106805" h="596264">
                  <a:moveTo>
                    <a:pt x="830579" y="51815"/>
                  </a:moveTo>
                  <a:lnTo>
                    <a:pt x="1060703" y="187451"/>
                  </a:lnTo>
                </a:path>
                <a:path w="1106805" h="596264">
                  <a:moveTo>
                    <a:pt x="906779" y="595883"/>
                  </a:moveTo>
                  <a:lnTo>
                    <a:pt x="1106423" y="478535"/>
                  </a:lnTo>
                </a:path>
                <a:path w="1106805" h="596264">
                  <a:moveTo>
                    <a:pt x="883919" y="554735"/>
                  </a:moveTo>
                  <a:lnTo>
                    <a:pt x="1060703" y="454151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91261" y="2061971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38050" y="2382011"/>
              <a:ext cx="201295" cy="117475"/>
            </a:xfrm>
            <a:custGeom>
              <a:avLst/>
              <a:gdLst/>
              <a:ahLst/>
              <a:cxnLst/>
              <a:rect l="l" t="t" r="r" b="b"/>
              <a:pathLst>
                <a:path w="201294" h="117475">
                  <a:moveTo>
                    <a:pt x="0" y="0"/>
                  </a:moveTo>
                  <a:lnTo>
                    <a:pt x="201167" y="117347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488326" y="1895868"/>
            <a:ext cx="1475105" cy="789940"/>
            <a:chOff x="4488326" y="1895868"/>
            <a:chExt cx="1475105" cy="789940"/>
          </a:xfrm>
        </p:grpSpPr>
        <p:sp>
          <p:nvSpPr>
            <p:cNvPr id="13" name="object 13"/>
            <p:cNvSpPr/>
            <p:nvPr/>
          </p:nvSpPr>
          <p:spPr>
            <a:xfrm>
              <a:off x="5006217" y="2061971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0"/>
                  </a:moveTo>
                  <a:lnTo>
                    <a:pt x="45719" y="320039"/>
                  </a:lnTo>
                </a:path>
                <a:path w="45720" h="320039">
                  <a:moveTo>
                    <a:pt x="0" y="28955"/>
                  </a:moveTo>
                  <a:lnTo>
                    <a:pt x="0" y="295655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97201" y="2357627"/>
              <a:ext cx="554990" cy="184785"/>
            </a:xfrm>
            <a:custGeom>
              <a:avLst/>
              <a:gdLst/>
              <a:ahLst/>
              <a:cxnLst/>
              <a:rect l="l" t="t" r="r" b="b"/>
              <a:pathLst>
                <a:path w="554989" h="184785">
                  <a:moveTo>
                    <a:pt x="554735" y="24383"/>
                  </a:moveTo>
                  <a:lnTo>
                    <a:pt x="277367" y="184403"/>
                  </a:lnTo>
                  <a:lnTo>
                    <a:pt x="0" y="24383"/>
                  </a:lnTo>
                </a:path>
                <a:path w="554989" h="184785">
                  <a:moveTo>
                    <a:pt x="277367" y="134111"/>
                  </a:moveTo>
                  <a:lnTo>
                    <a:pt x="45719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97201" y="2061971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97201" y="1903476"/>
              <a:ext cx="1108075" cy="596265"/>
            </a:xfrm>
            <a:custGeom>
              <a:avLst/>
              <a:gdLst/>
              <a:ahLst/>
              <a:cxnLst/>
              <a:rect l="l" t="t" r="r" b="b"/>
              <a:pathLst>
                <a:path w="1108075" h="596264">
                  <a:moveTo>
                    <a:pt x="0" y="158495"/>
                  </a:moveTo>
                  <a:lnTo>
                    <a:pt x="277367" y="0"/>
                  </a:lnTo>
                </a:path>
                <a:path w="1108075" h="596264">
                  <a:moveTo>
                    <a:pt x="45719" y="187451"/>
                  </a:moveTo>
                  <a:lnTo>
                    <a:pt x="277367" y="51815"/>
                  </a:lnTo>
                </a:path>
                <a:path w="1108075" h="596264">
                  <a:moveTo>
                    <a:pt x="554735" y="158495"/>
                  </a:moveTo>
                  <a:lnTo>
                    <a:pt x="277367" y="0"/>
                  </a:lnTo>
                </a:path>
                <a:path w="1108075" h="596264">
                  <a:moveTo>
                    <a:pt x="554735" y="158495"/>
                  </a:moveTo>
                  <a:lnTo>
                    <a:pt x="830579" y="0"/>
                  </a:lnTo>
                  <a:lnTo>
                    <a:pt x="1107947" y="158495"/>
                  </a:lnTo>
                </a:path>
                <a:path w="1108075" h="596264">
                  <a:moveTo>
                    <a:pt x="830579" y="51815"/>
                  </a:moveTo>
                  <a:lnTo>
                    <a:pt x="1062227" y="187451"/>
                  </a:lnTo>
                </a:path>
                <a:path w="1108075" h="596264">
                  <a:moveTo>
                    <a:pt x="906779" y="595883"/>
                  </a:moveTo>
                  <a:lnTo>
                    <a:pt x="1107947" y="478535"/>
                  </a:lnTo>
                </a:path>
                <a:path w="1108075" h="596264">
                  <a:moveTo>
                    <a:pt x="883919" y="554735"/>
                  </a:moveTo>
                  <a:lnTo>
                    <a:pt x="1062227" y="454151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05149" y="2061971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051937" y="2324100"/>
              <a:ext cx="904240" cy="353695"/>
            </a:xfrm>
            <a:custGeom>
              <a:avLst/>
              <a:gdLst/>
              <a:ahLst/>
              <a:cxnLst/>
              <a:rect l="l" t="t" r="r" b="b"/>
              <a:pathLst>
                <a:path w="904239" h="353694">
                  <a:moveTo>
                    <a:pt x="0" y="57911"/>
                  </a:moveTo>
                  <a:lnTo>
                    <a:pt x="199643" y="175259"/>
                  </a:lnTo>
                </a:path>
                <a:path w="904239" h="353694">
                  <a:moveTo>
                    <a:pt x="355091" y="74675"/>
                  </a:moveTo>
                  <a:lnTo>
                    <a:pt x="349186" y="45648"/>
                  </a:lnTo>
                  <a:lnTo>
                    <a:pt x="332993" y="21907"/>
                  </a:lnTo>
                  <a:lnTo>
                    <a:pt x="308800" y="5881"/>
                  </a:lnTo>
                  <a:lnTo>
                    <a:pt x="278891" y="0"/>
                  </a:lnTo>
                  <a:lnTo>
                    <a:pt x="248983" y="5881"/>
                  </a:lnTo>
                  <a:lnTo>
                    <a:pt x="224789" y="21907"/>
                  </a:lnTo>
                  <a:lnTo>
                    <a:pt x="208597" y="45648"/>
                  </a:lnTo>
                  <a:lnTo>
                    <a:pt x="202691" y="74675"/>
                  </a:lnTo>
                  <a:lnTo>
                    <a:pt x="208597" y="103703"/>
                  </a:lnTo>
                  <a:lnTo>
                    <a:pt x="224789" y="127444"/>
                  </a:lnTo>
                  <a:lnTo>
                    <a:pt x="248983" y="143470"/>
                  </a:lnTo>
                  <a:lnTo>
                    <a:pt x="278891" y="149351"/>
                  </a:lnTo>
                  <a:lnTo>
                    <a:pt x="308800" y="143470"/>
                  </a:lnTo>
                  <a:lnTo>
                    <a:pt x="332993" y="127444"/>
                  </a:lnTo>
                  <a:lnTo>
                    <a:pt x="349186" y="103703"/>
                  </a:lnTo>
                  <a:lnTo>
                    <a:pt x="355091" y="74675"/>
                  </a:lnTo>
                  <a:close/>
                </a:path>
                <a:path w="904239" h="353694">
                  <a:moveTo>
                    <a:pt x="243839" y="76199"/>
                  </a:moveTo>
                  <a:lnTo>
                    <a:pt x="313943" y="76199"/>
                  </a:lnTo>
                </a:path>
                <a:path w="904239" h="353694">
                  <a:moveTo>
                    <a:pt x="278891" y="41147"/>
                  </a:moveTo>
                  <a:lnTo>
                    <a:pt x="278891" y="111251"/>
                  </a:lnTo>
                </a:path>
                <a:path w="904239" h="353694">
                  <a:moveTo>
                    <a:pt x="903731" y="277367"/>
                  </a:moveTo>
                  <a:lnTo>
                    <a:pt x="897826" y="248340"/>
                  </a:lnTo>
                  <a:lnTo>
                    <a:pt x="881633" y="224599"/>
                  </a:lnTo>
                  <a:lnTo>
                    <a:pt x="857440" y="208573"/>
                  </a:lnTo>
                  <a:lnTo>
                    <a:pt x="827531" y="202691"/>
                  </a:lnTo>
                  <a:lnTo>
                    <a:pt x="797623" y="208573"/>
                  </a:lnTo>
                  <a:lnTo>
                    <a:pt x="773429" y="224599"/>
                  </a:lnTo>
                  <a:lnTo>
                    <a:pt x="757237" y="248340"/>
                  </a:lnTo>
                  <a:lnTo>
                    <a:pt x="751331" y="277367"/>
                  </a:lnTo>
                  <a:lnTo>
                    <a:pt x="757237" y="307276"/>
                  </a:lnTo>
                  <a:lnTo>
                    <a:pt x="773429" y="331469"/>
                  </a:lnTo>
                  <a:lnTo>
                    <a:pt x="797623" y="347662"/>
                  </a:lnTo>
                  <a:lnTo>
                    <a:pt x="827531" y="353567"/>
                  </a:lnTo>
                  <a:lnTo>
                    <a:pt x="857440" y="347662"/>
                  </a:lnTo>
                  <a:lnTo>
                    <a:pt x="881633" y="331469"/>
                  </a:lnTo>
                  <a:lnTo>
                    <a:pt x="897826" y="307276"/>
                  </a:lnTo>
                  <a:lnTo>
                    <a:pt x="903731" y="277367"/>
                  </a:lnTo>
                  <a:close/>
                </a:path>
                <a:path w="904239" h="353694">
                  <a:moveTo>
                    <a:pt x="792479" y="278891"/>
                  </a:moveTo>
                  <a:lnTo>
                    <a:pt x="862583" y="278891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605149" y="2420111"/>
              <a:ext cx="190231" cy="1841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97301" y="2189987"/>
              <a:ext cx="206995" cy="1871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5102242" y="2624327"/>
            <a:ext cx="437515" cy="386080"/>
            <a:chOff x="5102242" y="2624327"/>
            <a:chExt cx="437515" cy="386080"/>
          </a:xfrm>
        </p:grpSpPr>
        <p:sp>
          <p:nvSpPr>
            <p:cNvPr id="22" name="object 22"/>
            <p:cNvSpPr/>
            <p:nvPr/>
          </p:nvSpPr>
          <p:spPr>
            <a:xfrm>
              <a:off x="5327781" y="2624327"/>
              <a:ext cx="0" cy="241300"/>
            </a:xfrm>
            <a:custGeom>
              <a:avLst/>
              <a:gdLst/>
              <a:ahLst/>
              <a:cxnLst/>
              <a:rect l="l" t="t" r="r" b="b"/>
              <a:pathLst>
                <a:path h="241300">
                  <a:moveTo>
                    <a:pt x="0" y="0"/>
                  </a:moveTo>
                  <a:lnTo>
                    <a:pt x="0" y="240791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09849" y="2837687"/>
              <a:ext cx="422275" cy="165100"/>
            </a:xfrm>
            <a:custGeom>
              <a:avLst/>
              <a:gdLst/>
              <a:ahLst/>
              <a:cxnLst/>
              <a:rect l="l" t="t" r="r" b="b"/>
              <a:pathLst>
                <a:path w="422275" h="165100">
                  <a:moveTo>
                    <a:pt x="240791" y="39623"/>
                  </a:moveTo>
                  <a:lnTo>
                    <a:pt x="22859" y="164591"/>
                  </a:lnTo>
                </a:path>
                <a:path w="422275" h="165100">
                  <a:moveTo>
                    <a:pt x="217931" y="0"/>
                  </a:moveTo>
                  <a:lnTo>
                    <a:pt x="0" y="126491"/>
                  </a:lnTo>
                </a:path>
                <a:path w="422275" h="165100">
                  <a:moveTo>
                    <a:pt x="217931" y="27431"/>
                  </a:moveTo>
                  <a:lnTo>
                    <a:pt x="422147" y="141731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1575962" y="3928884"/>
            <a:ext cx="1316990" cy="655320"/>
            <a:chOff x="1575962" y="3928884"/>
            <a:chExt cx="1316990" cy="655320"/>
          </a:xfrm>
        </p:grpSpPr>
        <p:sp>
          <p:nvSpPr>
            <p:cNvPr id="25" name="object 25"/>
            <p:cNvSpPr/>
            <p:nvPr/>
          </p:nvSpPr>
          <p:spPr>
            <a:xfrm>
              <a:off x="2092329" y="4096512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19" h="320039">
                  <a:moveTo>
                    <a:pt x="45719" y="0"/>
                  </a:moveTo>
                  <a:lnTo>
                    <a:pt x="45719" y="320039"/>
                  </a:lnTo>
                </a:path>
                <a:path w="45719" h="320039">
                  <a:moveTo>
                    <a:pt x="0" y="27431"/>
                  </a:moveTo>
                  <a:lnTo>
                    <a:pt x="0" y="294131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84838" y="4390644"/>
              <a:ext cx="553720" cy="186055"/>
            </a:xfrm>
            <a:custGeom>
              <a:avLst/>
              <a:gdLst/>
              <a:ahLst/>
              <a:cxnLst/>
              <a:rect l="l" t="t" r="r" b="b"/>
              <a:pathLst>
                <a:path w="553719" h="186054">
                  <a:moveTo>
                    <a:pt x="553211" y="25907"/>
                  </a:moveTo>
                  <a:lnTo>
                    <a:pt x="275843" y="185927"/>
                  </a:lnTo>
                  <a:lnTo>
                    <a:pt x="0" y="25907"/>
                  </a:lnTo>
                </a:path>
                <a:path w="553719" h="186054">
                  <a:moveTo>
                    <a:pt x="275843" y="132587"/>
                  </a:moveTo>
                  <a:lnTo>
                    <a:pt x="45719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84838" y="4096512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84838" y="3936492"/>
              <a:ext cx="1106805" cy="596265"/>
            </a:xfrm>
            <a:custGeom>
              <a:avLst/>
              <a:gdLst/>
              <a:ahLst/>
              <a:cxnLst/>
              <a:rect l="l" t="t" r="r" b="b"/>
              <a:pathLst>
                <a:path w="1106805" h="596264">
                  <a:moveTo>
                    <a:pt x="0" y="160019"/>
                  </a:moveTo>
                  <a:lnTo>
                    <a:pt x="275843" y="0"/>
                  </a:lnTo>
                </a:path>
                <a:path w="1106805" h="596264">
                  <a:moveTo>
                    <a:pt x="45719" y="187451"/>
                  </a:moveTo>
                  <a:lnTo>
                    <a:pt x="275843" y="53339"/>
                  </a:lnTo>
                </a:path>
                <a:path w="1106805" h="596264">
                  <a:moveTo>
                    <a:pt x="553211" y="160019"/>
                  </a:moveTo>
                  <a:lnTo>
                    <a:pt x="275843" y="0"/>
                  </a:lnTo>
                </a:path>
                <a:path w="1106805" h="596264">
                  <a:moveTo>
                    <a:pt x="553211" y="160019"/>
                  </a:moveTo>
                  <a:lnTo>
                    <a:pt x="830579" y="0"/>
                  </a:lnTo>
                  <a:lnTo>
                    <a:pt x="1106423" y="160019"/>
                  </a:lnTo>
                </a:path>
                <a:path w="1106805" h="596264">
                  <a:moveTo>
                    <a:pt x="830579" y="53339"/>
                  </a:moveTo>
                  <a:lnTo>
                    <a:pt x="1060703" y="187451"/>
                  </a:lnTo>
                </a:path>
                <a:path w="1106805" h="596264">
                  <a:moveTo>
                    <a:pt x="906779" y="595883"/>
                  </a:moveTo>
                  <a:lnTo>
                    <a:pt x="1106423" y="480059"/>
                  </a:lnTo>
                </a:path>
                <a:path w="1106805" h="596264">
                  <a:moveTo>
                    <a:pt x="883919" y="556259"/>
                  </a:moveTo>
                  <a:lnTo>
                    <a:pt x="1060703" y="454151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691261" y="4096512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38050" y="4416552"/>
              <a:ext cx="746760" cy="116205"/>
            </a:xfrm>
            <a:custGeom>
              <a:avLst/>
              <a:gdLst/>
              <a:ahLst/>
              <a:cxnLst/>
              <a:rect l="l" t="t" r="r" b="b"/>
              <a:pathLst>
                <a:path w="746760" h="116204">
                  <a:moveTo>
                    <a:pt x="0" y="0"/>
                  </a:moveTo>
                  <a:lnTo>
                    <a:pt x="201167" y="115823"/>
                  </a:lnTo>
                </a:path>
                <a:path w="746760" h="116204">
                  <a:moveTo>
                    <a:pt x="553211" y="0"/>
                  </a:moveTo>
                  <a:lnTo>
                    <a:pt x="746759" y="111251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7412882" y="1895868"/>
            <a:ext cx="1368425" cy="702945"/>
            <a:chOff x="7412882" y="1895868"/>
            <a:chExt cx="1368425" cy="702945"/>
          </a:xfrm>
        </p:grpSpPr>
        <p:sp>
          <p:nvSpPr>
            <p:cNvPr id="32" name="object 32"/>
            <p:cNvSpPr/>
            <p:nvPr/>
          </p:nvSpPr>
          <p:spPr>
            <a:xfrm>
              <a:off x="7929250" y="2061971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0"/>
                  </a:moveTo>
                  <a:lnTo>
                    <a:pt x="45719" y="320039"/>
                  </a:lnTo>
                </a:path>
                <a:path w="45720" h="320039">
                  <a:moveTo>
                    <a:pt x="0" y="28955"/>
                  </a:moveTo>
                  <a:lnTo>
                    <a:pt x="0" y="295655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421758" y="2357627"/>
              <a:ext cx="553720" cy="184785"/>
            </a:xfrm>
            <a:custGeom>
              <a:avLst/>
              <a:gdLst/>
              <a:ahLst/>
              <a:cxnLst/>
              <a:rect l="l" t="t" r="r" b="b"/>
              <a:pathLst>
                <a:path w="553720" h="184785">
                  <a:moveTo>
                    <a:pt x="553211" y="24383"/>
                  </a:moveTo>
                  <a:lnTo>
                    <a:pt x="275843" y="184403"/>
                  </a:lnTo>
                  <a:lnTo>
                    <a:pt x="0" y="24383"/>
                  </a:lnTo>
                </a:path>
                <a:path w="553720" h="184785">
                  <a:moveTo>
                    <a:pt x="275843" y="134111"/>
                  </a:moveTo>
                  <a:lnTo>
                    <a:pt x="45719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421758" y="2061971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421758" y="1903476"/>
              <a:ext cx="1108075" cy="596265"/>
            </a:xfrm>
            <a:custGeom>
              <a:avLst/>
              <a:gdLst/>
              <a:ahLst/>
              <a:cxnLst/>
              <a:rect l="l" t="t" r="r" b="b"/>
              <a:pathLst>
                <a:path w="1108075" h="596264">
                  <a:moveTo>
                    <a:pt x="0" y="158495"/>
                  </a:moveTo>
                  <a:lnTo>
                    <a:pt x="275843" y="0"/>
                  </a:lnTo>
                </a:path>
                <a:path w="1108075" h="596264">
                  <a:moveTo>
                    <a:pt x="45719" y="187451"/>
                  </a:moveTo>
                  <a:lnTo>
                    <a:pt x="275843" y="51815"/>
                  </a:lnTo>
                </a:path>
                <a:path w="1108075" h="596264">
                  <a:moveTo>
                    <a:pt x="553211" y="158495"/>
                  </a:moveTo>
                  <a:lnTo>
                    <a:pt x="275843" y="0"/>
                  </a:lnTo>
                </a:path>
                <a:path w="1108075" h="596264">
                  <a:moveTo>
                    <a:pt x="553211" y="158495"/>
                  </a:moveTo>
                  <a:lnTo>
                    <a:pt x="830579" y="0"/>
                  </a:lnTo>
                  <a:lnTo>
                    <a:pt x="1107947" y="158495"/>
                  </a:lnTo>
                </a:path>
                <a:path w="1108075" h="596264">
                  <a:moveTo>
                    <a:pt x="830579" y="51815"/>
                  </a:moveTo>
                  <a:lnTo>
                    <a:pt x="1062227" y="187451"/>
                  </a:lnTo>
                </a:path>
                <a:path w="1108075" h="596264">
                  <a:moveTo>
                    <a:pt x="906779" y="595883"/>
                  </a:moveTo>
                  <a:lnTo>
                    <a:pt x="1107947" y="478535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529706" y="2061971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974970" y="2382011"/>
              <a:ext cx="670560" cy="208915"/>
            </a:xfrm>
            <a:custGeom>
              <a:avLst/>
              <a:gdLst/>
              <a:ahLst/>
              <a:cxnLst/>
              <a:rect l="l" t="t" r="r" b="b"/>
              <a:pathLst>
                <a:path w="670559" h="208914">
                  <a:moveTo>
                    <a:pt x="0" y="0"/>
                  </a:moveTo>
                  <a:lnTo>
                    <a:pt x="201167" y="117347"/>
                  </a:lnTo>
                </a:path>
                <a:path w="670559" h="208914">
                  <a:moveTo>
                    <a:pt x="554735" y="0"/>
                  </a:moveTo>
                  <a:lnTo>
                    <a:pt x="670559" y="208787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529706" y="2382011"/>
              <a:ext cx="251460" cy="0"/>
            </a:xfrm>
            <a:custGeom>
              <a:avLst/>
              <a:gdLst/>
              <a:ahLst/>
              <a:cxnLst/>
              <a:rect l="l" t="t" r="r" b="b"/>
              <a:pathLst>
                <a:path w="251459">
                  <a:moveTo>
                    <a:pt x="0" y="0"/>
                  </a:moveTo>
                  <a:lnTo>
                    <a:pt x="251459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8023749" y="2624327"/>
            <a:ext cx="439420" cy="386080"/>
            <a:chOff x="8023749" y="2624327"/>
            <a:chExt cx="439420" cy="386080"/>
          </a:xfrm>
        </p:grpSpPr>
        <p:sp>
          <p:nvSpPr>
            <p:cNvPr id="40" name="object 40"/>
            <p:cNvSpPr/>
            <p:nvPr/>
          </p:nvSpPr>
          <p:spPr>
            <a:xfrm>
              <a:off x="8252337" y="2624327"/>
              <a:ext cx="0" cy="234950"/>
            </a:xfrm>
            <a:custGeom>
              <a:avLst/>
              <a:gdLst/>
              <a:ahLst/>
              <a:cxnLst/>
              <a:rect l="l" t="t" r="r" b="b"/>
              <a:pathLst>
                <a:path h="234950">
                  <a:moveTo>
                    <a:pt x="0" y="0"/>
                  </a:moveTo>
                  <a:lnTo>
                    <a:pt x="0" y="234695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031357" y="2834639"/>
              <a:ext cx="424180" cy="167640"/>
            </a:xfrm>
            <a:custGeom>
              <a:avLst/>
              <a:gdLst/>
              <a:ahLst/>
              <a:cxnLst/>
              <a:rect l="l" t="t" r="r" b="b"/>
              <a:pathLst>
                <a:path w="424179" h="167639">
                  <a:moveTo>
                    <a:pt x="243839" y="38099"/>
                  </a:moveTo>
                  <a:lnTo>
                    <a:pt x="22859" y="167639"/>
                  </a:lnTo>
                </a:path>
                <a:path w="424179" h="167639">
                  <a:moveTo>
                    <a:pt x="220979" y="0"/>
                  </a:moveTo>
                  <a:lnTo>
                    <a:pt x="0" y="129539"/>
                  </a:lnTo>
                </a:path>
                <a:path w="424179" h="167639">
                  <a:moveTo>
                    <a:pt x="220979" y="24383"/>
                  </a:moveTo>
                  <a:lnTo>
                    <a:pt x="423671" y="14477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7406785" y="3928884"/>
            <a:ext cx="1360805" cy="1118870"/>
            <a:chOff x="7406785" y="3928884"/>
            <a:chExt cx="1360805" cy="1118870"/>
          </a:xfrm>
        </p:grpSpPr>
        <p:sp>
          <p:nvSpPr>
            <p:cNvPr id="43" name="object 43"/>
            <p:cNvSpPr/>
            <p:nvPr/>
          </p:nvSpPr>
          <p:spPr>
            <a:xfrm>
              <a:off x="7924677" y="4096512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0"/>
                  </a:moveTo>
                  <a:lnTo>
                    <a:pt x="45719" y="320039"/>
                  </a:lnTo>
                </a:path>
                <a:path w="45720" h="320039">
                  <a:moveTo>
                    <a:pt x="0" y="27431"/>
                  </a:moveTo>
                  <a:lnTo>
                    <a:pt x="0" y="294131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415661" y="4390644"/>
              <a:ext cx="554990" cy="186055"/>
            </a:xfrm>
            <a:custGeom>
              <a:avLst/>
              <a:gdLst/>
              <a:ahLst/>
              <a:cxnLst/>
              <a:rect l="l" t="t" r="r" b="b"/>
              <a:pathLst>
                <a:path w="554990" h="186054">
                  <a:moveTo>
                    <a:pt x="554735" y="25907"/>
                  </a:moveTo>
                  <a:lnTo>
                    <a:pt x="277367" y="185927"/>
                  </a:lnTo>
                  <a:lnTo>
                    <a:pt x="0" y="25907"/>
                  </a:lnTo>
                </a:path>
                <a:path w="554990" h="186054">
                  <a:moveTo>
                    <a:pt x="277367" y="132587"/>
                  </a:moveTo>
                  <a:lnTo>
                    <a:pt x="45719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415661" y="4096512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415661" y="3936492"/>
              <a:ext cx="1111250" cy="594360"/>
            </a:xfrm>
            <a:custGeom>
              <a:avLst/>
              <a:gdLst/>
              <a:ahLst/>
              <a:cxnLst/>
              <a:rect l="l" t="t" r="r" b="b"/>
              <a:pathLst>
                <a:path w="1111250" h="594360">
                  <a:moveTo>
                    <a:pt x="0" y="160019"/>
                  </a:moveTo>
                  <a:lnTo>
                    <a:pt x="277367" y="0"/>
                  </a:lnTo>
                </a:path>
                <a:path w="1111250" h="594360">
                  <a:moveTo>
                    <a:pt x="45719" y="187451"/>
                  </a:moveTo>
                  <a:lnTo>
                    <a:pt x="277367" y="53339"/>
                  </a:lnTo>
                </a:path>
                <a:path w="1111250" h="594360">
                  <a:moveTo>
                    <a:pt x="554735" y="160019"/>
                  </a:moveTo>
                  <a:lnTo>
                    <a:pt x="277367" y="0"/>
                  </a:lnTo>
                </a:path>
                <a:path w="1111250" h="594360">
                  <a:moveTo>
                    <a:pt x="554735" y="160019"/>
                  </a:moveTo>
                  <a:lnTo>
                    <a:pt x="836675" y="0"/>
                  </a:lnTo>
                  <a:lnTo>
                    <a:pt x="1110995" y="160019"/>
                  </a:lnTo>
                </a:path>
                <a:path w="1111250" h="594360">
                  <a:moveTo>
                    <a:pt x="836675" y="53339"/>
                  </a:moveTo>
                  <a:lnTo>
                    <a:pt x="1065275" y="184403"/>
                  </a:lnTo>
                </a:path>
                <a:path w="1111250" h="594360">
                  <a:moveTo>
                    <a:pt x="912875" y="594359"/>
                  </a:moveTo>
                  <a:lnTo>
                    <a:pt x="1110995" y="48005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526657" y="4096512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970397" y="4416552"/>
              <a:ext cx="675640" cy="210820"/>
            </a:xfrm>
            <a:custGeom>
              <a:avLst/>
              <a:gdLst/>
              <a:ahLst/>
              <a:cxnLst/>
              <a:rect l="l" t="t" r="r" b="b"/>
              <a:pathLst>
                <a:path w="675640" h="210820">
                  <a:moveTo>
                    <a:pt x="0" y="0"/>
                  </a:moveTo>
                  <a:lnTo>
                    <a:pt x="205739" y="115823"/>
                  </a:lnTo>
                </a:path>
                <a:path w="675640" h="210820">
                  <a:moveTo>
                    <a:pt x="556259" y="0"/>
                  </a:moveTo>
                  <a:lnTo>
                    <a:pt x="675131" y="210311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252337" y="4416552"/>
              <a:ext cx="515620" cy="478790"/>
            </a:xfrm>
            <a:custGeom>
              <a:avLst/>
              <a:gdLst/>
              <a:ahLst/>
              <a:cxnLst/>
              <a:rect l="l" t="t" r="r" b="b"/>
              <a:pathLst>
                <a:path w="515620" h="478789">
                  <a:moveTo>
                    <a:pt x="274319" y="0"/>
                  </a:moveTo>
                  <a:lnTo>
                    <a:pt x="515111" y="0"/>
                  </a:lnTo>
                </a:path>
                <a:path w="515620" h="478789">
                  <a:moveTo>
                    <a:pt x="0" y="240791"/>
                  </a:moveTo>
                  <a:lnTo>
                    <a:pt x="0" y="478535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031357" y="4870703"/>
              <a:ext cx="419100" cy="169545"/>
            </a:xfrm>
            <a:custGeom>
              <a:avLst/>
              <a:gdLst/>
              <a:ahLst/>
              <a:cxnLst/>
              <a:rect l="l" t="t" r="r" b="b"/>
              <a:pathLst>
                <a:path w="419100" h="169545">
                  <a:moveTo>
                    <a:pt x="240791" y="38099"/>
                  </a:moveTo>
                  <a:lnTo>
                    <a:pt x="22859" y="169163"/>
                  </a:lnTo>
                </a:path>
                <a:path w="419100" h="169545">
                  <a:moveTo>
                    <a:pt x="220979" y="0"/>
                  </a:moveTo>
                  <a:lnTo>
                    <a:pt x="0" y="129539"/>
                  </a:lnTo>
                </a:path>
                <a:path w="419100" h="169545">
                  <a:moveTo>
                    <a:pt x="220979" y="24383"/>
                  </a:moveTo>
                  <a:lnTo>
                    <a:pt x="419099" y="14477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3063118" y="2171700"/>
            <a:ext cx="1076325" cy="96520"/>
            <a:chOff x="3063118" y="2171700"/>
            <a:chExt cx="1076325" cy="96520"/>
          </a:xfrm>
        </p:grpSpPr>
        <p:sp>
          <p:nvSpPr>
            <p:cNvPr id="52" name="object 52"/>
            <p:cNvSpPr/>
            <p:nvPr/>
          </p:nvSpPr>
          <p:spPr>
            <a:xfrm>
              <a:off x="3956182" y="2171700"/>
              <a:ext cx="182880" cy="96520"/>
            </a:xfrm>
            <a:custGeom>
              <a:avLst/>
              <a:gdLst/>
              <a:ahLst/>
              <a:cxnLst/>
              <a:rect l="l" t="t" r="r" b="b"/>
              <a:pathLst>
                <a:path w="182879" h="96519">
                  <a:moveTo>
                    <a:pt x="182879" y="50291"/>
                  </a:moveTo>
                  <a:lnTo>
                    <a:pt x="0" y="0"/>
                  </a:lnTo>
                  <a:lnTo>
                    <a:pt x="22859" y="50291"/>
                  </a:lnTo>
                  <a:lnTo>
                    <a:pt x="0" y="96011"/>
                  </a:lnTo>
                  <a:lnTo>
                    <a:pt x="182879" y="502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064642" y="2221991"/>
              <a:ext cx="913130" cy="0"/>
            </a:xfrm>
            <a:custGeom>
              <a:avLst/>
              <a:gdLst/>
              <a:ahLst/>
              <a:cxnLst/>
              <a:rect l="l" t="t" r="r" b="b"/>
              <a:pathLst>
                <a:path w="913129">
                  <a:moveTo>
                    <a:pt x="91287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063118" y="2212848"/>
              <a:ext cx="916305" cy="17145"/>
            </a:xfrm>
            <a:custGeom>
              <a:avLst/>
              <a:gdLst/>
              <a:ahLst/>
              <a:cxnLst/>
              <a:rect l="l" t="t" r="r" b="b"/>
              <a:pathLst>
                <a:path w="916304" h="17144">
                  <a:moveTo>
                    <a:pt x="915923" y="16763"/>
                  </a:moveTo>
                  <a:lnTo>
                    <a:pt x="915923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15923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5975481" y="2171700"/>
            <a:ext cx="1080770" cy="96520"/>
            <a:chOff x="5975481" y="2171700"/>
            <a:chExt cx="1080770" cy="96520"/>
          </a:xfrm>
        </p:grpSpPr>
        <p:sp>
          <p:nvSpPr>
            <p:cNvPr id="56" name="object 56"/>
            <p:cNvSpPr/>
            <p:nvPr/>
          </p:nvSpPr>
          <p:spPr>
            <a:xfrm>
              <a:off x="6873117" y="2171700"/>
              <a:ext cx="182880" cy="96520"/>
            </a:xfrm>
            <a:custGeom>
              <a:avLst/>
              <a:gdLst/>
              <a:ahLst/>
              <a:cxnLst/>
              <a:rect l="l" t="t" r="r" b="b"/>
              <a:pathLst>
                <a:path w="182879" h="96519">
                  <a:moveTo>
                    <a:pt x="182879" y="50291"/>
                  </a:moveTo>
                  <a:lnTo>
                    <a:pt x="0" y="0"/>
                  </a:lnTo>
                  <a:lnTo>
                    <a:pt x="22859" y="50291"/>
                  </a:lnTo>
                  <a:lnTo>
                    <a:pt x="0" y="96011"/>
                  </a:lnTo>
                  <a:lnTo>
                    <a:pt x="182879" y="502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978529" y="2221991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91439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975481" y="2212848"/>
              <a:ext cx="920750" cy="17145"/>
            </a:xfrm>
            <a:custGeom>
              <a:avLst/>
              <a:gdLst/>
              <a:ahLst/>
              <a:cxnLst/>
              <a:rect l="l" t="t" r="r" b="b"/>
              <a:pathLst>
                <a:path w="920750" h="17144">
                  <a:moveTo>
                    <a:pt x="920495" y="16763"/>
                  </a:moveTo>
                  <a:lnTo>
                    <a:pt x="92049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2049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7921629" y="3156203"/>
            <a:ext cx="97790" cy="723900"/>
            <a:chOff x="7921629" y="3156203"/>
            <a:chExt cx="97790" cy="723900"/>
          </a:xfrm>
        </p:grpSpPr>
        <p:sp>
          <p:nvSpPr>
            <p:cNvPr id="60" name="object 60"/>
            <p:cNvSpPr/>
            <p:nvPr/>
          </p:nvSpPr>
          <p:spPr>
            <a:xfrm>
              <a:off x="7921629" y="3695699"/>
              <a:ext cx="97790" cy="184785"/>
            </a:xfrm>
            <a:custGeom>
              <a:avLst/>
              <a:gdLst/>
              <a:ahLst/>
              <a:cxnLst/>
              <a:rect l="l" t="t" r="r" b="b"/>
              <a:pathLst>
                <a:path w="97790" h="184785">
                  <a:moveTo>
                    <a:pt x="97535" y="0"/>
                  </a:moveTo>
                  <a:lnTo>
                    <a:pt x="51815" y="22859"/>
                  </a:lnTo>
                  <a:lnTo>
                    <a:pt x="0" y="0"/>
                  </a:lnTo>
                  <a:lnTo>
                    <a:pt x="51815" y="184403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973445" y="3159251"/>
              <a:ext cx="0" cy="556260"/>
            </a:xfrm>
            <a:custGeom>
              <a:avLst/>
              <a:gdLst/>
              <a:ahLst/>
              <a:cxnLst/>
              <a:rect l="l" t="t" r="r" b="b"/>
              <a:pathLst>
                <a:path h="556260">
                  <a:moveTo>
                    <a:pt x="0" y="55625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962777" y="3156203"/>
              <a:ext cx="18415" cy="562610"/>
            </a:xfrm>
            <a:custGeom>
              <a:avLst/>
              <a:gdLst/>
              <a:ahLst/>
              <a:cxnLst/>
              <a:rect l="l" t="t" r="r" b="b"/>
              <a:pathLst>
                <a:path w="18415" h="562610">
                  <a:moveTo>
                    <a:pt x="18287" y="562355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562355"/>
                  </a:lnTo>
                  <a:lnTo>
                    <a:pt x="18287" y="5623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3" name="object 63"/>
          <p:cNvGrpSpPr/>
          <p:nvPr/>
        </p:nvGrpSpPr>
        <p:grpSpPr>
          <a:xfrm>
            <a:off x="5975481" y="4207764"/>
            <a:ext cx="1080770" cy="94615"/>
            <a:chOff x="5975481" y="4207764"/>
            <a:chExt cx="1080770" cy="94615"/>
          </a:xfrm>
        </p:grpSpPr>
        <p:sp>
          <p:nvSpPr>
            <p:cNvPr id="64" name="object 64"/>
            <p:cNvSpPr/>
            <p:nvPr/>
          </p:nvSpPr>
          <p:spPr>
            <a:xfrm>
              <a:off x="5975481" y="4207764"/>
              <a:ext cx="186055" cy="94615"/>
            </a:xfrm>
            <a:custGeom>
              <a:avLst/>
              <a:gdLst/>
              <a:ahLst/>
              <a:cxnLst/>
              <a:rect l="l" t="t" r="r" b="b"/>
              <a:pathLst>
                <a:path w="186054" h="94614">
                  <a:moveTo>
                    <a:pt x="185927" y="94487"/>
                  </a:moveTo>
                  <a:lnTo>
                    <a:pt x="163067" y="48767"/>
                  </a:lnTo>
                  <a:lnTo>
                    <a:pt x="185927" y="0"/>
                  </a:lnTo>
                  <a:lnTo>
                    <a:pt x="0" y="48767"/>
                  </a:lnTo>
                  <a:lnTo>
                    <a:pt x="185927" y="944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141597" y="4256532"/>
              <a:ext cx="911860" cy="0"/>
            </a:xfrm>
            <a:custGeom>
              <a:avLst/>
              <a:gdLst/>
              <a:ahLst/>
              <a:cxnLst/>
              <a:rect l="l" t="t" r="r" b="b"/>
              <a:pathLst>
                <a:path w="911859">
                  <a:moveTo>
                    <a:pt x="0" y="0"/>
                  </a:moveTo>
                  <a:lnTo>
                    <a:pt x="91135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138549" y="4245864"/>
              <a:ext cx="917575" cy="18415"/>
            </a:xfrm>
            <a:custGeom>
              <a:avLst/>
              <a:gdLst/>
              <a:ahLst/>
              <a:cxnLst/>
              <a:rect l="l" t="t" r="r" b="b"/>
              <a:pathLst>
                <a:path w="917575" h="18414">
                  <a:moveTo>
                    <a:pt x="917447" y="18287"/>
                  </a:moveTo>
                  <a:lnTo>
                    <a:pt x="917447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7447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7" name="object 67"/>
          <p:cNvGrpSpPr/>
          <p:nvPr/>
        </p:nvGrpSpPr>
        <p:grpSpPr>
          <a:xfrm>
            <a:off x="4488326" y="3925835"/>
            <a:ext cx="1360805" cy="1460500"/>
            <a:chOff x="4488326" y="3925835"/>
            <a:chExt cx="1360805" cy="1460500"/>
          </a:xfrm>
        </p:grpSpPr>
        <p:sp>
          <p:nvSpPr>
            <p:cNvPr id="68" name="object 68"/>
            <p:cNvSpPr/>
            <p:nvPr/>
          </p:nvSpPr>
          <p:spPr>
            <a:xfrm>
              <a:off x="5006217" y="4093463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0"/>
                  </a:moveTo>
                  <a:lnTo>
                    <a:pt x="45719" y="320039"/>
                  </a:lnTo>
                </a:path>
                <a:path w="45720" h="320039">
                  <a:moveTo>
                    <a:pt x="0" y="25907"/>
                  </a:moveTo>
                  <a:lnTo>
                    <a:pt x="0" y="292607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497201" y="4386071"/>
              <a:ext cx="554990" cy="187960"/>
            </a:xfrm>
            <a:custGeom>
              <a:avLst/>
              <a:gdLst/>
              <a:ahLst/>
              <a:cxnLst/>
              <a:rect l="l" t="t" r="r" b="b"/>
              <a:pathLst>
                <a:path w="554989" h="187960">
                  <a:moveTo>
                    <a:pt x="554735" y="27431"/>
                  </a:moveTo>
                  <a:lnTo>
                    <a:pt x="277367" y="187451"/>
                  </a:lnTo>
                  <a:lnTo>
                    <a:pt x="0" y="27431"/>
                  </a:lnTo>
                </a:path>
                <a:path w="554989" h="187960">
                  <a:moveTo>
                    <a:pt x="277367" y="134111"/>
                  </a:moveTo>
                  <a:lnTo>
                    <a:pt x="45719" y="0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497201" y="4093463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497201" y="3933443"/>
              <a:ext cx="1108075" cy="594360"/>
            </a:xfrm>
            <a:custGeom>
              <a:avLst/>
              <a:gdLst/>
              <a:ahLst/>
              <a:cxnLst/>
              <a:rect l="l" t="t" r="r" b="b"/>
              <a:pathLst>
                <a:path w="1108075" h="594360">
                  <a:moveTo>
                    <a:pt x="0" y="160019"/>
                  </a:moveTo>
                  <a:lnTo>
                    <a:pt x="277367" y="0"/>
                  </a:lnTo>
                </a:path>
                <a:path w="1108075" h="594360">
                  <a:moveTo>
                    <a:pt x="45719" y="185927"/>
                  </a:moveTo>
                  <a:lnTo>
                    <a:pt x="277367" y="50291"/>
                  </a:lnTo>
                </a:path>
                <a:path w="1108075" h="594360">
                  <a:moveTo>
                    <a:pt x="554735" y="160019"/>
                  </a:moveTo>
                  <a:lnTo>
                    <a:pt x="277367" y="0"/>
                  </a:lnTo>
                </a:path>
                <a:path w="1108075" h="594360">
                  <a:moveTo>
                    <a:pt x="554735" y="160019"/>
                  </a:moveTo>
                  <a:lnTo>
                    <a:pt x="830579" y="0"/>
                  </a:lnTo>
                  <a:lnTo>
                    <a:pt x="1107947" y="160019"/>
                  </a:lnTo>
                </a:path>
                <a:path w="1108075" h="594360">
                  <a:moveTo>
                    <a:pt x="830579" y="50291"/>
                  </a:moveTo>
                  <a:lnTo>
                    <a:pt x="1062227" y="185927"/>
                  </a:lnTo>
                </a:path>
                <a:path w="1108075" h="594360">
                  <a:moveTo>
                    <a:pt x="906779" y="594359"/>
                  </a:moveTo>
                  <a:lnTo>
                    <a:pt x="1107947" y="48005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605149" y="4093463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051937" y="4413503"/>
              <a:ext cx="675640" cy="210820"/>
            </a:xfrm>
            <a:custGeom>
              <a:avLst/>
              <a:gdLst/>
              <a:ahLst/>
              <a:cxnLst/>
              <a:rect l="l" t="t" r="r" b="b"/>
              <a:pathLst>
                <a:path w="675639" h="210820">
                  <a:moveTo>
                    <a:pt x="0" y="0"/>
                  </a:moveTo>
                  <a:lnTo>
                    <a:pt x="199643" y="114299"/>
                  </a:lnTo>
                </a:path>
                <a:path w="675639" h="210820">
                  <a:moveTo>
                    <a:pt x="553211" y="0"/>
                  </a:moveTo>
                  <a:lnTo>
                    <a:pt x="675131" y="210311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605149" y="4413503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490849" y="4507991"/>
              <a:ext cx="86995" cy="149860"/>
            </a:xfrm>
            <a:custGeom>
              <a:avLst/>
              <a:gdLst/>
              <a:ahLst/>
              <a:cxnLst/>
              <a:rect l="l" t="t" r="r" b="b"/>
              <a:pathLst>
                <a:path w="86995" h="149860">
                  <a:moveTo>
                    <a:pt x="86867" y="128015"/>
                  </a:moveTo>
                  <a:lnTo>
                    <a:pt x="10667" y="0"/>
                  </a:lnTo>
                  <a:lnTo>
                    <a:pt x="0" y="149351"/>
                  </a:lnTo>
                  <a:lnTo>
                    <a:pt x="38099" y="120395"/>
                  </a:lnTo>
                  <a:lnTo>
                    <a:pt x="86867" y="1280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370453" y="4596383"/>
              <a:ext cx="163195" cy="177165"/>
            </a:xfrm>
            <a:custGeom>
              <a:avLst/>
              <a:gdLst/>
              <a:ahLst/>
              <a:cxnLst/>
              <a:rect l="l" t="t" r="r" b="b"/>
              <a:pathLst>
                <a:path w="163195" h="177164">
                  <a:moveTo>
                    <a:pt x="0" y="176783"/>
                  </a:moveTo>
                  <a:lnTo>
                    <a:pt x="43829" y="168909"/>
                  </a:lnTo>
                  <a:lnTo>
                    <a:pt x="82916" y="150875"/>
                  </a:lnTo>
                  <a:lnTo>
                    <a:pt x="115823" y="124205"/>
                  </a:lnTo>
                  <a:lnTo>
                    <a:pt x="141111" y="90423"/>
                  </a:lnTo>
                  <a:lnTo>
                    <a:pt x="157338" y="51053"/>
                  </a:lnTo>
                  <a:lnTo>
                    <a:pt x="163067" y="7619"/>
                  </a:lnTo>
                  <a:lnTo>
                    <a:pt x="163067" y="4571"/>
                  </a:lnTo>
                  <a:lnTo>
                    <a:pt x="163067" y="1523"/>
                  </a:lnTo>
                  <a:lnTo>
                    <a:pt x="163067" y="0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608197" y="4696967"/>
              <a:ext cx="144780" cy="109855"/>
            </a:xfrm>
            <a:custGeom>
              <a:avLst/>
              <a:gdLst/>
              <a:ahLst/>
              <a:cxnLst/>
              <a:rect l="l" t="t" r="r" b="b"/>
              <a:pathLst>
                <a:path w="144779" h="109854">
                  <a:moveTo>
                    <a:pt x="144779" y="109727"/>
                  </a:moveTo>
                  <a:lnTo>
                    <a:pt x="42671" y="0"/>
                  </a:lnTo>
                  <a:lnTo>
                    <a:pt x="35051" y="45719"/>
                  </a:lnTo>
                  <a:lnTo>
                    <a:pt x="0" y="76199"/>
                  </a:lnTo>
                  <a:lnTo>
                    <a:pt x="144779" y="109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327781" y="4541519"/>
              <a:ext cx="338455" cy="352425"/>
            </a:xfrm>
            <a:custGeom>
              <a:avLst/>
              <a:gdLst/>
              <a:ahLst/>
              <a:cxnLst/>
              <a:rect l="l" t="t" r="r" b="b"/>
              <a:pathLst>
                <a:path w="338454" h="352425">
                  <a:moveTo>
                    <a:pt x="310895" y="0"/>
                  </a:moveTo>
                  <a:lnTo>
                    <a:pt x="296656" y="22764"/>
                  </a:lnTo>
                  <a:lnTo>
                    <a:pt x="286130" y="47243"/>
                  </a:lnTo>
                  <a:lnTo>
                    <a:pt x="279606" y="72866"/>
                  </a:lnTo>
                  <a:lnTo>
                    <a:pt x="277367" y="99059"/>
                  </a:lnTo>
                  <a:lnTo>
                    <a:pt x="281535" y="135135"/>
                  </a:lnTo>
                  <a:lnTo>
                    <a:pt x="293560" y="169354"/>
                  </a:lnTo>
                  <a:lnTo>
                    <a:pt x="312729" y="200429"/>
                  </a:lnTo>
                  <a:lnTo>
                    <a:pt x="338327" y="227075"/>
                  </a:lnTo>
                </a:path>
                <a:path w="338454" h="352425">
                  <a:moveTo>
                    <a:pt x="0" y="109727"/>
                  </a:moveTo>
                  <a:lnTo>
                    <a:pt x="0" y="352043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122041" y="4893563"/>
              <a:ext cx="403860" cy="123825"/>
            </a:xfrm>
            <a:custGeom>
              <a:avLst/>
              <a:gdLst/>
              <a:ahLst/>
              <a:cxnLst/>
              <a:rect l="l" t="t" r="r" b="b"/>
              <a:pathLst>
                <a:path w="403860" h="123825">
                  <a:moveTo>
                    <a:pt x="205739" y="0"/>
                  </a:moveTo>
                  <a:lnTo>
                    <a:pt x="0" y="123443"/>
                  </a:lnTo>
                </a:path>
                <a:path w="403860" h="123825">
                  <a:moveTo>
                    <a:pt x="205739" y="0"/>
                  </a:moveTo>
                  <a:lnTo>
                    <a:pt x="403859" y="12191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327781" y="4893563"/>
              <a:ext cx="0" cy="241300"/>
            </a:xfrm>
            <a:custGeom>
              <a:avLst/>
              <a:gdLst/>
              <a:ahLst/>
              <a:cxnLst/>
              <a:rect l="l" t="t" r="r" b="b"/>
              <a:pathLst>
                <a:path h="241300">
                  <a:moveTo>
                    <a:pt x="0" y="0"/>
                  </a:moveTo>
                  <a:lnTo>
                    <a:pt x="0" y="240791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163189" y="5039867"/>
              <a:ext cx="142240" cy="125095"/>
            </a:xfrm>
            <a:custGeom>
              <a:avLst/>
              <a:gdLst/>
              <a:ahLst/>
              <a:cxnLst/>
              <a:rect l="l" t="t" r="r" b="b"/>
              <a:pathLst>
                <a:path w="142239" h="125095">
                  <a:moveTo>
                    <a:pt x="141731" y="0"/>
                  </a:moveTo>
                  <a:lnTo>
                    <a:pt x="0" y="53339"/>
                  </a:lnTo>
                  <a:lnTo>
                    <a:pt x="42671" y="76199"/>
                  </a:lnTo>
                  <a:lnTo>
                    <a:pt x="56387" y="124967"/>
                  </a:lnTo>
                  <a:lnTo>
                    <a:pt x="1417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384169" y="5228843"/>
              <a:ext cx="152400" cy="149860"/>
            </a:xfrm>
            <a:custGeom>
              <a:avLst/>
              <a:gdLst/>
              <a:ahLst/>
              <a:cxnLst/>
              <a:rect l="l" t="t" r="r" b="b"/>
              <a:pathLst>
                <a:path w="152400" h="149860">
                  <a:moveTo>
                    <a:pt x="152399" y="74675"/>
                  </a:moveTo>
                  <a:lnTo>
                    <a:pt x="146494" y="45648"/>
                  </a:lnTo>
                  <a:lnTo>
                    <a:pt x="130301" y="21907"/>
                  </a:lnTo>
                  <a:lnTo>
                    <a:pt x="106108" y="5881"/>
                  </a:lnTo>
                  <a:lnTo>
                    <a:pt x="76199" y="0"/>
                  </a:lnTo>
                  <a:lnTo>
                    <a:pt x="46291" y="5881"/>
                  </a:lnTo>
                  <a:lnTo>
                    <a:pt x="22097" y="21907"/>
                  </a:lnTo>
                  <a:lnTo>
                    <a:pt x="5905" y="45648"/>
                  </a:lnTo>
                  <a:lnTo>
                    <a:pt x="0" y="74675"/>
                  </a:lnTo>
                  <a:lnTo>
                    <a:pt x="5905" y="103703"/>
                  </a:lnTo>
                  <a:lnTo>
                    <a:pt x="22097" y="127444"/>
                  </a:lnTo>
                  <a:lnTo>
                    <a:pt x="46291" y="143470"/>
                  </a:lnTo>
                  <a:lnTo>
                    <a:pt x="76199" y="149351"/>
                  </a:lnTo>
                  <a:lnTo>
                    <a:pt x="106108" y="143470"/>
                  </a:lnTo>
                  <a:lnTo>
                    <a:pt x="130301" y="127444"/>
                  </a:lnTo>
                  <a:lnTo>
                    <a:pt x="146494" y="103703"/>
                  </a:lnTo>
                  <a:lnTo>
                    <a:pt x="152399" y="74675"/>
                  </a:lnTo>
                  <a:close/>
                </a:path>
                <a:path w="152400" h="149860">
                  <a:moveTo>
                    <a:pt x="41147" y="76199"/>
                  </a:moveTo>
                  <a:lnTo>
                    <a:pt x="111251" y="76199"/>
                  </a:lnTo>
                </a:path>
              </a:pathLst>
            </a:custGeom>
            <a:ln w="15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189097" y="5087111"/>
              <a:ext cx="175260" cy="241300"/>
            </a:xfrm>
            <a:custGeom>
              <a:avLst/>
              <a:gdLst/>
              <a:ahLst/>
              <a:cxnLst/>
              <a:rect l="l" t="t" r="r" b="b"/>
              <a:pathLst>
                <a:path w="175260" h="241300">
                  <a:moveTo>
                    <a:pt x="35051" y="0"/>
                  </a:moveTo>
                  <a:lnTo>
                    <a:pt x="19931" y="20764"/>
                  </a:lnTo>
                  <a:lnTo>
                    <a:pt x="8953" y="43814"/>
                  </a:lnTo>
                  <a:lnTo>
                    <a:pt x="2262" y="68579"/>
                  </a:lnTo>
                  <a:lnTo>
                    <a:pt x="0" y="94487"/>
                  </a:lnTo>
                  <a:lnTo>
                    <a:pt x="7461" y="140720"/>
                  </a:lnTo>
                  <a:lnTo>
                    <a:pt x="28236" y="180880"/>
                  </a:lnTo>
                  <a:lnTo>
                    <a:pt x="59911" y="212555"/>
                  </a:lnTo>
                  <a:lnTo>
                    <a:pt x="100071" y="233330"/>
                  </a:lnTo>
                  <a:lnTo>
                    <a:pt x="146303" y="240791"/>
                  </a:lnTo>
                  <a:lnTo>
                    <a:pt x="154043" y="240530"/>
                  </a:lnTo>
                  <a:lnTo>
                    <a:pt x="161353" y="239839"/>
                  </a:lnTo>
                  <a:lnTo>
                    <a:pt x="168378" y="238863"/>
                  </a:lnTo>
                  <a:lnTo>
                    <a:pt x="175259" y="237743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84"/>
          <p:cNvGrpSpPr/>
          <p:nvPr/>
        </p:nvGrpSpPr>
        <p:grpSpPr>
          <a:xfrm>
            <a:off x="3063118" y="4207764"/>
            <a:ext cx="1076325" cy="94615"/>
            <a:chOff x="3063118" y="4207764"/>
            <a:chExt cx="1076325" cy="94615"/>
          </a:xfrm>
        </p:grpSpPr>
        <p:sp>
          <p:nvSpPr>
            <p:cNvPr id="85" name="object 85"/>
            <p:cNvSpPr/>
            <p:nvPr/>
          </p:nvSpPr>
          <p:spPr>
            <a:xfrm>
              <a:off x="3063118" y="4207764"/>
              <a:ext cx="182880" cy="94615"/>
            </a:xfrm>
            <a:custGeom>
              <a:avLst/>
              <a:gdLst/>
              <a:ahLst/>
              <a:cxnLst/>
              <a:rect l="l" t="t" r="r" b="b"/>
              <a:pathLst>
                <a:path w="182880" h="94614">
                  <a:moveTo>
                    <a:pt x="182879" y="94487"/>
                  </a:moveTo>
                  <a:lnTo>
                    <a:pt x="160019" y="48767"/>
                  </a:lnTo>
                  <a:lnTo>
                    <a:pt x="182879" y="0"/>
                  </a:lnTo>
                  <a:lnTo>
                    <a:pt x="0" y="48767"/>
                  </a:lnTo>
                  <a:lnTo>
                    <a:pt x="182879" y="944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224662" y="4256532"/>
              <a:ext cx="913130" cy="0"/>
            </a:xfrm>
            <a:custGeom>
              <a:avLst/>
              <a:gdLst/>
              <a:ahLst/>
              <a:cxnLst/>
              <a:rect l="l" t="t" r="r" b="b"/>
              <a:pathLst>
                <a:path w="913129">
                  <a:moveTo>
                    <a:pt x="0" y="0"/>
                  </a:moveTo>
                  <a:lnTo>
                    <a:pt x="9128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223138" y="4245864"/>
              <a:ext cx="916305" cy="18415"/>
            </a:xfrm>
            <a:custGeom>
              <a:avLst/>
              <a:gdLst/>
              <a:ahLst/>
              <a:cxnLst/>
              <a:rect l="l" t="t" r="r" b="b"/>
              <a:pathLst>
                <a:path w="916304" h="18414">
                  <a:moveTo>
                    <a:pt x="915923" y="18287"/>
                  </a:moveTo>
                  <a:lnTo>
                    <a:pt x="91592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592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2357004" y="2445201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228732" y="1994097"/>
            <a:ext cx="60134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P</a:t>
            </a:r>
            <a:r>
              <a:rPr sz="1200" b="1" spc="-10" dirty="0">
                <a:latin typeface="Arial"/>
                <a:cs typeface="Arial"/>
              </a:rPr>
              <a:t>hC</a:t>
            </a:r>
            <a:r>
              <a:rPr sz="1200" b="1" spc="-5" dirty="0">
                <a:latin typeface="Arial"/>
                <a:cs typeface="Arial"/>
              </a:rPr>
              <a:t>OCl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270891" y="2445201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988951" y="2925260"/>
            <a:ext cx="14351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549783" y="2925260"/>
            <a:ext cx="22034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P</a:t>
            </a:r>
            <a:r>
              <a:rPr sz="1200" b="1" spc="-10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291968" y="1994097"/>
            <a:ext cx="35433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KCN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357004" y="4478216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901072" y="4478216"/>
            <a:ext cx="23622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808850" y="2653989"/>
            <a:ext cx="24447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193917" y="2445201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626738" y="2189236"/>
            <a:ext cx="299720" cy="58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4465">
              <a:lnSpc>
                <a:spcPct val="1517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H  </a:t>
            </a:r>
            <a:r>
              <a:rPr sz="1200" b="1" spc="-15" dirty="0">
                <a:latin typeface="Arial"/>
                <a:cs typeface="Arial"/>
              </a:rPr>
              <a:t>C</a:t>
            </a:r>
            <a:r>
              <a:rPr sz="1200" b="1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911982" y="2925260"/>
            <a:ext cx="820419" cy="6457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74675" algn="l"/>
              </a:tabLst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200" b="1" spc="-5" dirty="0">
                <a:latin typeface="Arial"/>
                <a:cs typeface="Arial"/>
              </a:rPr>
              <a:t>Ph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50">
              <a:latin typeface="Arial"/>
              <a:cs typeface="Arial"/>
            </a:endParaRPr>
          </a:p>
          <a:p>
            <a:pPr marL="11938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Arial"/>
                <a:cs typeface="Arial"/>
              </a:rPr>
              <a:t>base,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MeI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193922" y="4478216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626738" y="4219203"/>
            <a:ext cx="388620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0">
              <a:lnSpc>
                <a:spcPct val="1533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Me  </a:t>
            </a:r>
            <a:r>
              <a:rPr sz="1200" b="1" spc="-10" dirty="0">
                <a:latin typeface="Arial"/>
                <a:cs typeface="Arial"/>
              </a:rPr>
              <a:t>CN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246263" y="4027112"/>
            <a:ext cx="71120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NaOH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aq.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270891" y="4476692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708279" y="4222251"/>
            <a:ext cx="388620" cy="577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0">
              <a:lnSpc>
                <a:spcPct val="1508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Me  </a:t>
            </a:r>
            <a:r>
              <a:rPr sz="1200" b="1" spc="-10" dirty="0">
                <a:latin typeface="Arial"/>
                <a:cs typeface="Arial"/>
              </a:rPr>
              <a:t>CN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85323" y="4962848"/>
            <a:ext cx="25146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20" dirty="0">
                <a:latin typeface="Arial"/>
                <a:cs typeface="Arial"/>
              </a:rPr>
              <a:t>H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545211" y="4962848"/>
            <a:ext cx="22034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P</a:t>
            </a:r>
            <a:r>
              <a:rPr sz="1200" b="1" spc="-10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266319" y="5115248"/>
            <a:ext cx="14351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911967" y="4962848"/>
            <a:ext cx="14351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468242" y="4962848"/>
            <a:ext cx="22034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P</a:t>
            </a:r>
            <a:r>
              <a:rPr sz="1200" b="1" spc="-10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14</a:t>
            </a:fld>
            <a:endParaRPr lang="en-US" sz="1600" b="1" dirty="0" smtClean="0"/>
          </a:p>
        </p:txBody>
      </p:sp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04828" y="273050"/>
            <a:ext cx="6194672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Isoquinolines </a:t>
            </a:r>
            <a:r>
              <a:rPr sz="2200" dirty="0"/>
              <a:t>– </a:t>
            </a:r>
            <a:r>
              <a:rPr sz="2200" spc="-5" dirty="0"/>
              <a:t>Synthesis </a:t>
            </a:r>
            <a:r>
              <a:rPr sz="2200" dirty="0"/>
              <a:t>of a </a:t>
            </a:r>
            <a:r>
              <a:rPr sz="2200" spc="-5" dirty="0"/>
              <a:t>Natural</a:t>
            </a:r>
            <a:r>
              <a:rPr sz="2200" spc="-110" dirty="0"/>
              <a:t> </a:t>
            </a:r>
            <a:r>
              <a:rPr sz="2200" spc="-5" dirty="0"/>
              <a:t>Product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182499" y="1714500"/>
            <a:ext cx="1256030" cy="885825"/>
            <a:chOff x="1182499" y="1714500"/>
            <a:chExt cx="1256030" cy="885825"/>
          </a:xfrm>
        </p:grpSpPr>
        <p:sp>
          <p:nvSpPr>
            <p:cNvPr id="5" name="object 5"/>
            <p:cNvSpPr/>
            <p:nvPr/>
          </p:nvSpPr>
          <p:spPr>
            <a:xfrm>
              <a:off x="1910974" y="2112263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19" h="320039">
                  <a:moveTo>
                    <a:pt x="45719" y="0"/>
                  </a:moveTo>
                  <a:lnTo>
                    <a:pt x="45719" y="320039"/>
                  </a:lnTo>
                </a:path>
                <a:path w="45719" h="320039">
                  <a:moveTo>
                    <a:pt x="0" y="27431"/>
                  </a:moveTo>
                  <a:lnTo>
                    <a:pt x="0" y="294131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00437" y="2406395"/>
              <a:ext cx="556260" cy="186055"/>
            </a:xfrm>
            <a:custGeom>
              <a:avLst/>
              <a:gdLst/>
              <a:ahLst/>
              <a:cxnLst/>
              <a:rect l="l" t="t" r="r" b="b"/>
              <a:pathLst>
                <a:path w="556260" h="186055">
                  <a:moveTo>
                    <a:pt x="556256" y="25907"/>
                  </a:moveTo>
                  <a:lnTo>
                    <a:pt x="278888" y="185927"/>
                  </a:lnTo>
                  <a:lnTo>
                    <a:pt x="0" y="25907"/>
                  </a:lnTo>
                </a:path>
                <a:path w="556260" h="186055">
                  <a:moveTo>
                    <a:pt x="278888" y="135635"/>
                  </a:moveTo>
                  <a:lnTo>
                    <a:pt x="45719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00437" y="2112263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90125" y="1950720"/>
              <a:ext cx="1240790" cy="603885"/>
            </a:xfrm>
            <a:custGeom>
              <a:avLst/>
              <a:gdLst/>
              <a:ahLst/>
              <a:cxnLst/>
              <a:rect l="l" t="t" r="r" b="b"/>
              <a:pathLst>
                <a:path w="1240789" h="603885">
                  <a:moveTo>
                    <a:pt x="210311" y="161543"/>
                  </a:moveTo>
                  <a:lnTo>
                    <a:pt x="489200" y="0"/>
                  </a:lnTo>
                </a:path>
                <a:path w="1240789" h="603885">
                  <a:moveTo>
                    <a:pt x="256031" y="188975"/>
                  </a:moveTo>
                  <a:lnTo>
                    <a:pt x="489200" y="53339"/>
                  </a:lnTo>
                </a:path>
                <a:path w="1240789" h="603885">
                  <a:moveTo>
                    <a:pt x="766568" y="161543"/>
                  </a:moveTo>
                  <a:lnTo>
                    <a:pt x="489200" y="0"/>
                  </a:lnTo>
                </a:path>
                <a:path w="1240789" h="603885">
                  <a:moveTo>
                    <a:pt x="766568" y="161543"/>
                  </a:moveTo>
                  <a:lnTo>
                    <a:pt x="1043936" y="0"/>
                  </a:lnTo>
                  <a:lnTo>
                    <a:pt x="1240532" y="114299"/>
                  </a:lnTo>
                </a:path>
                <a:path w="1240789" h="603885">
                  <a:moveTo>
                    <a:pt x="210311" y="161543"/>
                  </a:moveTo>
                  <a:lnTo>
                    <a:pt x="1523" y="41147"/>
                  </a:lnTo>
                </a:path>
                <a:path w="1240789" h="603885">
                  <a:moveTo>
                    <a:pt x="210311" y="481583"/>
                  </a:moveTo>
                  <a:lnTo>
                    <a:pt x="0" y="603503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11202" y="1714500"/>
              <a:ext cx="45720" cy="250190"/>
            </a:xfrm>
            <a:custGeom>
              <a:avLst/>
              <a:gdLst/>
              <a:ahLst/>
              <a:cxnLst/>
              <a:rect l="l" t="t" r="r" b="b"/>
              <a:pathLst>
                <a:path w="45719" h="250189">
                  <a:moveTo>
                    <a:pt x="0" y="249935"/>
                  </a:moveTo>
                  <a:lnTo>
                    <a:pt x="0" y="0"/>
                  </a:lnTo>
                </a:path>
                <a:path w="45719" h="250189">
                  <a:moveTo>
                    <a:pt x="45719" y="249935"/>
                  </a:moveTo>
                  <a:lnTo>
                    <a:pt x="45719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5716401" y="2473451"/>
            <a:ext cx="131445" cy="79375"/>
          </a:xfrm>
          <a:custGeom>
            <a:avLst/>
            <a:gdLst/>
            <a:ahLst/>
            <a:cxnLst/>
            <a:rect l="l" t="t" r="r" b="b"/>
            <a:pathLst>
              <a:path w="131445" h="79375">
                <a:moveTo>
                  <a:pt x="0" y="0"/>
                </a:moveTo>
                <a:lnTo>
                  <a:pt x="131063" y="79247"/>
                </a:lnTo>
              </a:path>
            </a:pathLst>
          </a:custGeom>
          <a:ln w="152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7337931" y="1708404"/>
            <a:ext cx="1339850" cy="887094"/>
            <a:chOff x="7337931" y="1708404"/>
            <a:chExt cx="1339850" cy="887094"/>
          </a:xfrm>
        </p:grpSpPr>
        <p:sp>
          <p:nvSpPr>
            <p:cNvPr id="12" name="object 12"/>
            <p:cNvSpPr/>
            <p:nvPr/>
          </p:nvSpPr>
          <p:spPr>
            <a:xfrm>
              <a:off x="8063362" y="2106168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4">
                  <a:moveTo>
                    <a:pt x="45719" y="0"/>
                  </a:moveTo>
                  <a:lnTo>
                    <a:pt x="45719" y="321563"/>
                  </a:lnTo>
                </a:path>
                <a:path w="45720" h="321944">
                  <a:moveTo>
                    <a:pt x="0" y="25907"/>
                  </a:moveTo>
                  <a:lnTo>
                    <a:pt x="0" y="292607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554346" y="2398776"/>
              <a:ext cx="554990" cy="189230"/>
            </a:xfrm>
            <a:custGeom>
              <a:avLst/>
              <a:gdLst/>
              <a:ahLst/>
              <a:cxnLst/>
              <a:rect l="l" t="t" r="r" b="b"/>
              <a:pathLst>
                <a:path w="554990" h="189230">
                  <a:moveTo>
                    <a:pt x="554735" y="28955"/>
                  </a:moveTo>
                  <a:lnTo>
                    <a:pt x="277367" y="188975"/>
                  </a:lnTo>
                  <a:lnTo>
                    <a:pt x="0" y="28955"/>
                  </a:lnTo>
                </a:path>
                <a:path w="554990" h="189230">
                  <a:moveTo>
                    <a:pt x="277367" y="135635"/>
                  </a:moveTo>
                  <a:lnTo>
                    <a:pt x="45719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54346" y="2106168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54346" y="1946148"/>
              <a:ext cx="1114425" cy="186055"/>
            </a:xfrm>
            <a:custGeom>
              <a:avLst/>
              <a:gdLst/>
              <a:ahLst/>
              <a:cxnLst/>
              <a:rect l="l" t="t" r="r" b="b"/>
              <a:pathLst>
                <a:path w="1114425" h="186055">
                  <a:moveTo>
                    <a:pt x="0" y="160019"/>
                  </a:moveTo>
                  <a:lnTo>
                    <a:pt x="277367" y="0"/>
                  </a:lnTo>
                </a:path>
                <a:path w="1114425" h="186055">
                  <a:moveTo>
                    <a:pt x="45719" y="185927"/>
                  </a:moveTo>
                  <a:lnTo>
                    <a:pt x="277367" y="53339"/>
                  </a:lnTo>
                </a:path>
                <a:path w="1114425" h="186055">
                  <a:moveTo>
                    <a:pt x="554735" y="160019"/>
                  </a:moveTo>
                  <a:lnTo>
                    <a:pt x="277367" y="0"/>
                  </a:lnTo>
                </a:path>
                <a:path w="1114425" h="186055">
                  <a:moveTo>
                    <a:pt x="554735" y="160019"/>
                  </a:moveTo>
                  <a:lnTo>
                    <a:pt x="833627" y="0"/>
                  </a:lnTo>
                  <a:lnTo>
                    <a:pt x="1114043" y="160019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668389" y="2106168"/>
              <a:ext cx="0" cy="245745"/>
            </a:xfrm>
            <a:custGeom>
              <a:avLst/>
              <a:gdLst/>
              <a:ahLst/>
              <a:cxnLst/>
              <a:rect l="l" t="t" r="r" b="b"/>
              <a:pathLst>
                <a:path h="245744">
                  <a:moveTo>
                    <a:pt x="0" y="0"/>
                  </a:moveTo>
                  <a:lnTo>
                    <a:pt x="0" y="245363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45558" y="1987296"/>
              <a:ext cx="208915" cy="559435"/>
            </a:xfrm>
            <a:custGeom>
              <a:avLst/>
              <a:gdLst/>
              <a:ahLst/>
              <a:cxnLst/>
              <a:rect l="l" t="t" r="r" b="b"/>
              <a:pathLst>
                <a:path w="208915" h="559435">
                  <a:moveTo>
                    <a:pt x="208787" y="440435"/>
                  </a:moveTo>
                  <a:lnTo>
                    <a:pt x="0" y="559307"/>
                  </a:lnTo>
                </a:path>
                <a:path w="208915" h="559435">
                  <a:moveTo>
                    <a:pt x="208787" y="118871"/>
                  </a:moveTo>
                  <a:lnTo>
                    <a:pt x="1523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365114" y="1708404"/>
              <a:ext cx="45720" cy="250190"/>
            </a:xfrm>
            <a:custGeom>
              <a:avLst/>
              <a:gdLst/>
              <a:ahLst/>
              <a:cxnLst/>
              <a:rect l="l" t="t" r="r" b="b"/>
              <a:pathLst>
                <a:path w="45720" h="250189">
                  <a:moveTo>
                    <a:pt x="0" y="249935"/>
                  </a:moveTo>
                  <a:lnTo>
                    <a:pt x="0" y="0"/>
                  </a:lnTo>
                </a:path>
                <a:path w="45720" h="250189">
                  <a:moveTo>
                    <a:pt x="45719" y="249935"/>
                  </a:moveTo>
                  <a:lnTo>
                    <a:pt x="45719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182499" y="4149845"/>
            <a:ext cx="2920365" cy="1856739"/>
            <a:chOff x="1182499" y="4149845"/>
            <a:chExt cx="2920365" cy="1856739"/>
          </a:xfrm>
        </p:grpSpPr>
        <p:sp>
          <p:nvSpPr>
            <p:cNvPr id="20" name="object 20"/>
            <p:cNvSpPr/>
            <p:nvPr/>
          </p:nvSpPr>
          <p:spPr>
            <a:xfrm>
              <a:off x="1910974" y="4317492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19" h="320039">
                  <a:moveTo>
                    <a:pt x="45719" y="0"/>
                  </a:moveTo>
                  <a:lnTo>
                    <a:pt x="45719" y="320039"/>
                  </a:lnTo>
                </a:path>
                <a:path w="45719" h="320039">
                  <a:moveTo>
                    <a:pt x="0" y="27431"/>
                  </a:moveTo>
                  <a:lnTo>
                    <a:pt x="0" y="295655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00437" y="4613148"/>
              <a:ext cx="556260" cy="186055"/>
            </a:xfrm>
            <a:custGeom>
              <a:avLst/>
              <a:gdLst/>
              <a:ahLst/>
              <a:cxnLst/>
              <a:rect l="l" t="t" r="r" b="b"/>
              <a:pathLst>
                <a:path w="556260" h="186054">
                  <a:moveTo>
                    <a:pt x="556256" y="24383"/>
                  </a:moveTo>
                  <a:lnTo>
                    <a:pt x="278888" y="185927"/>
                  </a:lnTo>
                  <a:lnTo>
                    <a:pt x="0" y="24383"/>
                  </a:lnTo>
                </a:path>
                <a:path w="556260" h="186054">
                  <a:moveTo>
                    <a:pt x="278888" y="132587"/>
                  </a:moveTo>
                  <a:lnTo>
                    <a:pt x="45719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00437" y="4317492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00437" y="4157472"/>
              <a:ext cx="1111250" cy="641985"/>
            </a:xfrm>
            <a:custGeom>
              <a:avLst/>
              <a:gdLst/>
              <a:ahLst/>
              <a:cxnLst/>
              <a:rect l="l" t="t" r="r" b="b"/>
              <a:pathLst>
                <a:path w="1111250" h="641985">
                  <a:moveTo>
                    <a:pt x="0" y="160019"/>
                  </a:moveTo>
                  <a:lnTo>
                    <a:pt x="278888" y="0"/>
                  </a:lnTo>
                </a:path>
                <a:path w="1111250" h="641985">
                  <a:moveTo>
                    <a:pt x="45719" y="187451"/>
                  </a:moveTo>
                  <a:lnTo>
                    <a:pt x="278888" y="53339"/>
                  </a:lnTo>
                </a:path>
                <a:path w="1111250" h="641985">
                  <a:moveTo>
                    <a:pt x="556256" y="160019"/>
                  </a:moveTo>
                  <a:lnTo>
                    <a:pt x="278888" y="0"/>
                  </a:lnTo>
                </a:path>
                <a:path w="1111250" h="641985">
                  <a:moveTo>
                    <a:pt x="556256" y="160019"/>
                  </a:moveTo>
                  <a:lnTo>
                    <a:pt x="833624" y="0"/>
                  </a:lnTo>
                  <a:lnTo>
                    <a:pt x="1110992" y="160019"/>
                  </a:lnTo>
                </a:path>
                <a:path w="1111250" h="641985">
                  <a:moveTo>
                    <a:pt x="833624" y="53339"/>
                  </a:moveTo>
                  <a:lnTo>
                    <a:pt x="1065272" y="187451"/>
                  </a:lnTo>
                </a:path>
                <a:path w="1111250" h="641985">
                  <a:moveTo>
                    <a:pt x="833624" y="641603"/>
                  </a:moveTo>
                  <a:lnTo>
                    <a:pt x="1031744" y="525779"/>
                  </a:lnTo>
                </a:path>
                <a:path w="1111250" h="641985">
                  <a:moveTo>
                    <a:pt x="833624" y="588263"/>
                  </a:moveTo>
                  <a:lnTo>
                    <a:pt x="1008884" y="487679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11430" y="4317492"/>
              <a:ext cx="0" cy="243840"/>
            </a:xfrm>
            <a:custGeom>
              <a:avLst/>
              <a:gdLst/>
              <a:ahLst/>
              <a:cxnLst/>
              <a:rect l="l" t="t" r="r" b="b"/>
              <a:pathLst>
                <a:path h="243839">
                  <a:moveTo>
                    <a:pt x="0" y="0"/>
                  </a:moveTo>
                  <a:lnTo>
                    <a:pt x="0" y="243839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56694" y="4637531"/>
              <a:ext cx="277495" cy="161925"/>
            </a:xfrm>
            <a:custGeom>
              <a:avLst/>
              <a:gdLst/>
              <a:ahLst/>
              <a:cxnLst/>
              <a:rect l="l" t="t" r="r" b="b"/>
              <a:pathLst>
                <a:path w="277494" h="161925">
                  <a:moveTo>
                    <a:pt x="0" y="0"/>
                  </a:moveTo>
                  <a:lnTo>
                    <a:pt x="277367" y="161543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234062" y="4799076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34062" y="5119116"/>
              <a:ext cx="553720" cy="163195"/>
            </a:xfrm>
            <a:custGeom>
              <a:avLst/>
              <a:gdLst/>
              <a:ahLst/>
              <a:cxnLst/>
              <a:rect l="l" t="t" r="r" b="b"/>
              <a:pathLst>
                <a:path w="553719" h="163195">
                  <a:moveTo>
                    <a:pt x="0" y="0"/>
                  </a:moveTo>
                  <a:lnTo>
                    <a:pt x="277367" y="163067"/>
                  </a:lnTo>
                  <a:lnTo>
                    <a:pt x="553211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11430" y="5282183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19" h="321945">
                  <a:moveTo>
                    <a:pt x="0" y="0"/>
                  </a:moveTo>
                  <a:lnTo>
                    <a:pt x="0" y="321563"/>
                  </a:lnTo>
                </a:path>
                <a:path w="45719" h="321945">
                  <a:moveTo>
                    <a:pt x="45719" y="25907"/>
                  </a:moveTo>
                  <a:lnTo>
                    <a:pt x="45719" y="292607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511430" y="5574791"/>
              <a:ext cx="553720" cy="189230"/>
            </a:xfrm>
            <a:custGeom>
              <a:avLst/>
              <a:gdLst/>
              <a:ahLst/>
              <a:cxnLst/>
              <a:rect l="l" t="t" r="r" b="b"/>
              <a:pathLst>
                <a:path w="553719" h="189229">
                  <a:moveTo>
                    <a:pt x="0" y="28955"/>
                  </a:moveTo>
                  <a:lnTo>
                    <a:pt x="275843" y="188975"/>
                  </a:lnTo>
                  <a:lnTo>
                    <a:pt x="553211" y="28955"/>
                  </a:lnTo>
                </a:path>
                <a:path w="553719" h="189229">
                  <a:moveTo>
                    <a:pt x="275843" y="135635"/>
                  </a:moveTo>
                  <a:lnTo>
                    <a:pt x="507491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64642" y="5282183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787274" y="5119116"/>
              <a:ext cx="277495" cy="189230"/>
            </a:xfrm>
            <a:custGeom>
              <a:avLst/>
              <a:gdLst/>
              <a:ahLst/>
              <a:cxnLst/>
              <a:rect l="l" t="t" r="r" b="b"/>
              <a:pathLst>
                <a:path w="277494" h="189229">
                  <a:moveTo>
                    <a:pt x="0" y="0"/>
                  </a:moveTo>
                  <a:lnTo>
                    <a:pt x="277367" y="163067"/>
                  </a:lnTo>
                </a:path>
                <a:path w="277494" h="189229">
                  <a:moveTo>
                    <a:pt x="0" y="53339"/>
                  </a:moveTo>
                  <a:lnTo>
                    <a:pt x="231647" y="188975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787274" y="5763767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90125" y="4197096"/>
              <a:ext cx="2086610" cy="1525905"/>
            </a:xfrm>
            <a:custGeom>
              <a:avLst/>
              <a:gdLst/>
              <a:ahLst/>
              <a:cxnLst/>
              <a:rect l="l" t="t" r="r" b="b"/>
              <a:pathLst>
                <a:path w="2086610" h="1525904">
                  <a:moveTo>
                    <a:pt x="1874516" y="1406651"/>
                  </a:moveTo>
                  <a:lnTo>
                    <a:pt x="2086352" y="1525523"/>
                  </a:lnTo>
                </a:path>
                <a:path w="2086610" h="1525904">
                  <a:moveTo>
                    <a:pt x="210311" y="120395"/>
                  </a:moveTo>
                  <a:lnTo>
                    <a:pt x="1523" y="0"/>
                  </a:lnTo>
                </a:path>
                <a:path w="2086610" h="1525904">
                  <a:moveTo>
                    <a:pt x="210311" y="440435"/>
                  </a:moveTo>
                  <a:lnTo>
                    <a:pt x="0" y="563879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18694" y="4427220"/>
              <a:ext cx="186055" cy="94615"/>
            </a:xfrm>
            <a:custGeom>
              <a:avLst/>
              <a:gdLst/>
              <a:ahLst/>
              <a:cxnLst/>
              <a:rect l="l" t="t" r="r" b="b"/>
              <a:pathLst>
                <a:path w="186055" h="94614">
                  <a:moveTo>
                    <a:pt x="185927" y="94487"/>
                  </a:moveTo>
                  <a:lnTo>
                    <a:pt x="163067" y="47243"/>
                  </a:lnTo>
                  <a:lnTo>
                    <a:pt x="185927" y="0"/>
                  </a:lnTo>
                  <a:lnTo>
                    <a:pt x="0" y="47243"/>
                  </a:lnTo>
                  <a:lnTo>
                    <a:pt x="185927" y="944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883286" y="4474464"/>
              <a:ext cx="1216660" cy="0"/>
            </a:xfrm>
            <a:custGeom>
              <a:avLst/>
              <a:gdLst/>
              <a:ahLst/>
              <a:cxnLst/>
              <a:rect l="l" t="t" r="r" b="b"/>
              <a:pathLst>
                <a:path w="1216660">
                  <a:moveTo>
                    <a:pt x="0" y="0"/>
                  </a:moveTo>
                  <a:lnTo>
                    <a:pt x="121615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881761" y="4466844"/>
              <a:ext cx="1221105" cy="18415"/>
            </a:xfrm>
            <a:custGeom>
              <a:avLst/>
              <a:gdLst/>
              <a:ahLst/>
              <a:cxnLst/>
              <a:rect l="l" t="t" r="r" b="b"/>
              <a:pathLst>
                <a:path w="1221104" h="18414">
                  <a:moveTo>
                    <a:pt x="1220723" y="18287"/>
                  </a:moveTo>
                  <a:lnTo>
                    <a:pt x="122072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2072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4311267" y="3934961"/>
            <a:ext cx="2811780" cy="2071370"/>
            <a:chOff x="4311267" y="3934961"/>
            <a:chExt cx="2811780" cy="2071370"/>
          </a:xfrm>
        </p:grpSpPr>
        <p:sp>
          <p:nvSpPr>
            <p:cNvPr id="38" name="object 38"/>
            <p:cNvSpPr/>
            <p:nvPr/>
          </p:nvSpPr>
          <p:spPr>
            <a:xfrm>
              <a:off x="5036697" y="4311395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5">
                  <a:moveTo>
                    <a:pt x="45719" y="0"/>
                  </a:moveTo>
                  <a:lnTo>
                    <a:pt x="45719" y="321563"/>
                  </a:lnTo>
                </a:path>
                <a:path w="45720" h="321945">
                  <a:moveTo>
                    <a:pt x="0" y="28955"/>
                  </a:moveTo>
                  <a:lnTo>
                    <a:pt x="0" y="295655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27681" y="4607051"/>
              <a:ext cx="554990" cy="186055"/>
            </a:xfrm>
            <a:custGeom>
              <a:avLst/>
              <a:gdLst/>
              <a:ahLst/>
              <a:cxnLst/>
              <a:rect l="l" t="t" r="r" b="b"/>
              <a:pathLst>
                <a:path w="554989" h="186054">
                  <a:moveTo>
                    <a:pt x="554735" y="25907"/>
                  </a:moveTo>
                  <a:lnTo>
                    <a:pt x="277367" y="185927"/>
                  </a:lnTo>
                  <a:lnTo>
                    <a:pt x="0" y="25907"/>
                  </a:lnTo>
                </a:path>
                <a:path w="554989" h="186054">
                  <a:moveTo>
                    <a:pt x="277367" y="132587"/>
                  </a:moveTo>
                  <a:lnTo>
                    <a:pt x="45719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27681" y="4311395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27681" y="4151375"/>
              <a:ext cx="1111250" cy="641985"/>
            </a:xfrm>
            <a:custGeom>
              <a:avLst/>
              <a:gdLst/>
              <a:ahLst/>
              <a:cxnLst/>
              <a:rect l="l" t="t" r="r" b="b"/>
              <a:pathLst>
                <a:path w="1111250" h="641985">
                  <a:moveTo>
                    <a:pt x="0" y="160019"/>
                  </a:moveTo>
                  <a:lnTo>
                    <a:pt x="277367" y="0"/>
                  </a:lnTo>
                </a:path>
                <a:path w="1111250" h="641985">
                  <a:moveTo>
                    <a:pt x="45719" y="188975"/>
                  </a:moveTo>
                  <a:lnTo>
                    <a:pt x="277367" y="53339"/>
                  </a:lnTo>
                </a:path>
                <a:path w="1111250" h="641985">
                  <a:moveTo>
                    <a:pt x="554735" y="160019"/>
                  </a:moveTo>
                  <a:lnTo>
                    <a:pt x="277367" y="0"/>
                  </a:lnTo>
                </a:path>
                <a:path w="1111250" h="641985">
                  <a:moveTo>
                    <a:pt x="554735" y="160019"/>
                  </a:moveTo>
                  <a:lnTo>
                    <a:pt x="838199" y="0"/>
                  </a:lnTo>
                  <a:lnTo>
                    <a:pt x="1110995" y="160019"/>
                  </a:lnTo>
                </a:path>
                <a:path w="1111250" h="641985">
                  <a:moveTo>
                    <a:pt x="838199" y="641603"/>
                  </a:moveTo>
                  <a:lnTo>
                    <a:pt x="1031747" y="527303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65881" y="4311395"/>
              <a:ext cx="273050" cy="806450"/>
            </a:xfrm>
            <a:custGeom>
              <a:avLst/>
              <a:gdLst/>
              <a:ahLst/>
              <a:cxnLst/>
              <a:rect l="l" t="t" r="r" b="b"/>
              <a:pathLst>
                <a:path w="273050" h="806450">
                  <a:moveTo>
                    <a:pt x="272795" y="0"/>
                  </a:moveTo>
                  <a:lnTo>
                    <a:pt x="272795" y="245363"/>
                  </a:lnTo>
                </a:path>
                <a:path w="273050" h="806450">
                  <a:moveTo>
                    <a:pt x="0" y="481583"/>
                  </a:moveTo>
                  <a:lnTo>
                    <a:pt x="0" y="806195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65881" y="5117591"/>
              <a:ext cx="273050" cy="165100"/>
            </a:xfrm>
            <a:custGeom>
              <a:avLst/>
              <a:gdLst/>
              <a:ahLst/>
              <a:cxnLst/>
              <a:rect l="l" t="t" r="r" b="b"/>
              <a:pathLst>
                <a:path w="273050" h="165100">
                  <a:moveTo>
                    <a:pt x="0" y="0"/>
                  </a:moveTo>
                  <a:lnTo>
                    <a:pt x="272795" y="164591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638677" y="5282183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5">
                  <a:moveTo>
                    <a:pt x="0" y="0"/>
                  </a:moveTo>
                  <a:lnTo>
                    <a:pt x="0" y="321563"/>
                  </a:lnTo>
                </a:path>
                <a:path w="45720" h="321945">
                  <a:moveTo>
                    <a:pt x="45719" y="25907"/>
                  </a:moveTo>
                  <a:lnTo>
                    <a:pt x="45719" y="292607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638677" y="5574791"/>
              <a:ext cx="554990" cy="189230"/>
            </a:xfrm>
            <a:custGeom>
              <a:avLst/>
              <a:gdLst/>
              <a:ahLst/>
              <a:cxnLst/>
              <a:rect l="l" t="t" r="r" b="b"/>
              <a:pathLst>
                <a:path w="554989" h="189229">
                  <a:moveTo>
                    <a:pt x="0" y="28955"/>
                  </a:moveTo>
                  <a:lnTo>
                    <a:pt x="277367" y="188975"/>
                  </a:lnTo>
                  <a:lnTo>
                    <a:pt x="554735" y="28955"/>
                  </a:lnTo>
                </a:path>
                <a:path w="554989" h="189229">
                  <a:moveTo>
                    <a:pt x="277367" y="135635"/>
                  </a:moveTo>
                  <a:lnTo>
                    <a:pt x="509015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93413" y="5282183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318893" y="4192523"/>
              <a:ext cx="1874520" cy="1115695"/>
            </a:xfrm>
            <a:custGeom>
              <a:avLst/>
              <a:gdLst/>
              <a:ahLst/>
              <a:cxnLst/>
              <a:rect l="l" t="t" r="r" b="b"/>
              <a:pathLst>
                <a:path w="1874520" h="1115695">
                  <a:moveTo>
                    <a:pt x="1874519" y="1089659"/>
                  </a:moveTo>
                  <a:lnTo>
                    <a:pt x="1597151" y="926591"/>
                  </a:lnTo>
                </a:path>
                <a:path w="1874520" h="1115695">
                  <a:moveTo>
                    <a:pt x="1828799" y="1115567"/>
                  </a:moveTo>
                  <a:lnTo>
                    <a:pt x="1597151" y="979931"/>
                  </a:lnTo>
                </a:path>
                <a:path w="1874520" h="1115695">
                  <a:moveTo>
                    <a:pt x="1319783" y="1089659"/>
                  </a:moveTo>
                  <a:lnTo>
                    <a:pt x="1597151" y="926591"/>
                  </a:lnTo>
                </a:path>
                <a:path w="1874520" h="1115695">
                  <a:moveTo>
                    <a:pt x="208787" y="118871"/>
                  </a:moveTo>
                  <a:lnTo>
                    <a:pt x="1523" y="0"/>
                  </a:lnTo>
                </a:path>
                <a:path w="1874520" h="1115695">
                  <a:moveTo>
                    <a:pt x="208787" y="440435"/>
                  </a:moveTo>
                  <a:lnTo>
                    <a:pt x="0" y="560831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916045" y="5763767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207385" y="3942587"/>
              <a:ext cx="1195070" cy="1780539"/>
            </a:xfrm>
            <a:custGeom>
              <a:avLst/>
              <a:gdLst/>
              <a:ahLst/>
              <a:cxnLst/>
              <a:rect l="l" t="t" r="r" b="b"/>
              <a:pathLst>
                <a:path w="1195070" h="1780539">
                  <a:moveTo>
                    <a:pt x="986027" y="1661159"/>
                  </a:moveTo>
                  <a:lnTo>
                    <a:pt x="1194815" y="1780031"/>
                  </a:lnTo>
                </a:path>
                <a:path w="1195070" h="1780539">
                  <a:moveTo>
                    <a:pt x="158495" y="879347"/>
                  </a:moveTo>
                  <a:lnTo>
                    <a:pt x="0" y="781811"/>
                  </a:lnTo>
                </a:path>
                <a:path w="1195070" h="1780539">
                  <a:moveTo>
                    <a:pt x="181355" y="838199"/>
                  </a:moveTo>
                  <a:lnTo>
                    <a:pt x="22859" y="740663"/>
                  </a:lnTo>
                </a:path>
                <a:path w="1195070" h="1780539">
                  <a:moveTo>
                    <a:pt x="158495" y="208787"/>
                  </a:moveTo>
                  <a:lnTo>
                    <a:pt x="272795" y="0"/>
                  </a:lnTo>
                </a:path>
                <a:path w="1195070" h="1780539">
                  <a:moveTo>
                    <a:pt x="158495" y="208787"/>
                  </a:moveTo>
                  <a:lnTo>
                    <a:pt x="41147" y="10667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740785" y="4424171"/>
              <a:ext cx="186055" cy="94615"/>
            </a:xfrm>
            <a:custGeom>
              <a:avLst/>
              <a:gdLst/>
              <a:ahLst/>
              <a:cxnLst/>
              <a:rect l="l" t="t" r="r" b="b"/>
              <a:pathLst>
                <a:path w="186054" h="94614">
                  <a:moveTo>
                    <a:pt x="185927" y="94487"/>
                  </a:moveTo>
                  <a:lnTo>
                    <a:pt x="163067" y="48767"/>
                  </a:lnTo>
                  <a:lnTo>
                    <a:pt x="185927" y="0"/>
                  </a:lnTo>
                  <a:lnTo>
                    <a:pt x="0" y="48767"/>
                  </a:lnTo>
                  <a:lnTo>
                    <a:pt x="185927" y="944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905377" y="4472939"/>
              <a:ext cx="1216660" cy="0"/>
            </a:xfrm>
            <a:custGeom>
              <a:avLst/>
              <a:gdLst/>
              <a:ahLst/>
              <a:cxnLst/>
              <a:rect l="l" t="t" r="r" b="b"/>
              <a:pathLst>
                <a:path w="1216659">
                  <a:moveTo>
                    <a:pt x="0" y="0"/>
                  </a:moveTo>
                  <a:lnTo>
                    <a:pt x="121615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903853" y="4462271"/>
              <a:ext cx="1219200" cy="18415"/>
            </a:xfrm>
            <a:custGeom>
              <a:avLst/>
              <a:gdLst/>
              <a:ahLst/>
              <a:cxnLst/>
              <a:rect l="l" t="t" r="r" b="b"/>
              <a:pathLst>
                <a:path w="1219200" h="18414">
                  <a:moveTo>
                    <a:pt x="1219199" y="18287"/>
                  </a:moveTo>
                  <a:lnTo>
                    <a:pt x="1219199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19199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8063362" y="2883407"/>
            <a:ext cx="97790" cy="925194"/>
            <a:chOff x="8063362" y="2883407"/>
            <a:chExt cx="97790" cy="925194"/>
          </a:xfrm>
        </p:grpSpPr>
        <p:sp>
          <p:nvSpPr>
            <p:cNvPr id="54" name="object 54"/>
            <p:cNvSpPr/>
            <p:nvPr/>
          </p:nvSpPr>
          <p:spPr>
            <a:xfrm>
              <a:off x="8063362" y="3622547"/>
              <a:ext cx="97790" cy="186055"/>
            </a:xfrm>
            <a:custGeom>
              <a:avLst/>
              <a:gdLst/>
              <a:ahLst/>
              <a:cxnLst/>
              <a:rect l="l" t="t" r="r" b="b"/>
              <a:pathLst>
                <a:path w="97790" h="186054">
                  <a:moveTo>
                    <a:pt x="97535" y="0"/>
                  </a:moveTo>
                  <a:lnTo>
                    <a:pt x="51815" y="22859"/>
                  </a:lnTo>
                  <a:lnTo>
                    <a:pt x="0" y="0"/>
                  </a:lnTo>
                  <a:lnTo>
                    <a:pt x="51815" y="185927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15178" y="2886455"/>
              <a:ext cx="0" cy="756285"/>
            </a:xfrm>
            <a:custGeom>
              <a:avLst/>
              <a:gdLst/>
              <a:ahLst/>
              <a:cxnLst/>
              <a:rect l="l" t="t" r="r" b="b"/>
              <a:pathLst>
                <a:path h="756285">
                  <a:moveTo>
                    <a:pt x="0" y="75590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104510" y="2883407"/>
              <a:ext cx="18415" cy="762000"/>
            </a:xfrm>
            <a:custGeom>
              <a:avLst/>
              <a:gdLst/>
              <a:ahLst/>
              <a:cxnLst/>
              <a:rect l="l" t="t" r="r" b="b"/>
              <a:pathLst>
                <a:path w="18415" h="762000">
                  <a:moveTo>
                    <a:pt x="18287" y="761999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761999"/>
                  </a:lnTo>
                  <a:lnTo>
                    <a:pt x="18287" y="761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4311267" y="1708404"/>
            <a:ext cx="1336675" cy="887094"/>
            <a:chOff x="4311267" y="1708404"/>
            <a:chExt cx="1336675" cy="887094"/>
          </a:xfrm>
        </p:grpSpPr>
        <p:sp>
          <p:nvSpPr>
            <p:cNvPr id="58" name="object 58"/>
            <p:cNvSpPr/>
            <p:nvPr/>
          </p:nvSpPr>
          <p:spPr>
            <a:xfrm>
              <a:off x="5036697" y="2106168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4">
                  <a:moveTo>
                    <a:pt x="45719" y="0"/>
                  </a:moveTo>
                  <a:lnTo>
                    <a:pt x="45719" y="321563"/>
                  </a:lnTo>
                </a:path>
                <a:path w="45720" h="321944">
                  <a:moveTo>
                    <a:pt x="0" y="25907"/>
                  </a:moveTo>
                  <a:lnTo>
                    <a:pt x="0" y="292607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527681" y="2398776"/>
              <a:ext cx="554990" cy="189230"/>
            </a:xfrm>
            <a:custGeom>
              <a:avLst/>
              <a:gdLst/>
              <a:ahLst/>
              <a:cxnLst/>
              <a:rect l="l" t="t" r="r" b="b"/>
              <a:pathLst>
                <a:path w="554989" h="189230">
                  <a:moveTo>
                    <a:pt x="554735" y="28955"/>
                  </a:moveTo>
                  <a:lnTo>
                    <a:pt x="277367" y="188975"/>
                  </a:lnTo>
                  <a:lnTo>
                    <a:pt x="0" y="28955"/>
                  </a:lnTo>
                </a:path>
                <a:path w="554989" h="189230">
                  <a:moveTo>
                    <a:pt x="277367" y="135635"/>
                  </a:moveTo>
                  <a:lnTo>
                    <a:pt x="45719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527681" y="2106168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527681" y="1946148"/>
              <a:ext cx="1111250" cy="186055"/>
            </a:xfrm>
            <a:custGeom>
              <a:avLst/>
              <a:gdLst/>
              <a:ahLst/>
              <a:cxnLst/>
              <a:rect l="l" t="t" r="r" b="b"/>
              <a:pathLst>
                <a:path w="1111250" h="186055">
                  <a:moveTo>
                    <a:pt x="0" y="160019"/>
                  </a:moveTo>
                  <a:lnTo>
                    <a:pt x="277367" y="0"/>
                  </a:lnTo>
                </a:path>
                <a:path w="1111250" h="186055">
                  <a:moveTo>
                    <a:pt x="45719" y="185927"/>
                  </a:moveTo>
                  <a:lnTo>
                    <a:pt x="277367" y="53339"/>
                  </a:lnTo>
                </a:path>
                <a:path w="1111250" h="186055">
                  <a:moveTo>
                    <a:pt x="554735" y="160019"/>
                  </a:moveTo>
                  <a:lnTo>
                    <a:pt x="277367" y="0"/>
                  </a:lnTo>
                </a:path>
                <a:path w="1111250" h="186055">
                  <a:moveTo>
                    <a:pt x="554735" y="160019"/>
                  </a:moveTo>
                  <a:lnTo>
                    <a:pt x="832103" y="0"/>
                  </a:lnTo>
                  <a:lnTo>
                    <a:pt x="1110995" y="160019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592957" y="2106168"/>
              <a:ext cx="45720" cy="245745"/>
            </a:xfrm>
            <a:custGeom>
              <a:avLst/>
              <a:gdLst/>
              <a:ahLst/>
              <a:cxnLst/>
              <a:rect l="l" t="t" r="r" b="b"/>
              <a:pathLst>
                <a:path w="45720" h="245744">
                  <a:moveTo>
                    <a:pt x="45719" y="0"/>
                  </a:moveTo>
                  <a:lnTo>
                    <a:pt x="45719" y="245363"/>
                  </a:lnTo>
                </a:path>
                <a:path w="45720" h="245744">
                  <a:moveTo>
                    <a:pt x="0" y="25907"/>
                  </a:moveTo>
                  <a:lnTo>
                    <a:pt x="0" y="245363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318893" y="1987296"/>
              <a:ext cx="208915" cy="559435"/>
            </a:xfrm>
            <a:custGeom>
              <a:avLst/>
              <a:gdLst/>
              <a:ahLst/>
              <a:cxnLst/>
              <a:rect l="l" t="t" r="r" b="b"/>
              <a:pathLst>
                <a:path w="208914" h="559435">
                  <a:moveTo>
                    <a:pt x="208787" y="118871"/>
                  </a:moveTo>
                  <a:lnTo>
                    <a:pt x="1523" y="0"/>
                  </a:lnTo>
                </a:path>
                <a:path w="208914" h="559435">
                  <a:moveTo>
                    <a:pt x="208787" y="440435"/>
                  </a:moveTo>
                  <a:lnTo>
                    <a:pt x="0" y="559307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336925" y="1708404"/>
              <a:ext cx="45720" cy="250190"/>
            </a:xfrm>
            <a:custGeom>
              <a:avLst/>
              <a:gdLst/>
              <a:ahLst/>
              <a:cxnLst/>
              <a:rect l="l" t="t" r="r" b="b"/>
              <a:pathLst>
                <a:path w="45720" h="250189">
                  <a:moveTo>
                    <a:pt x="0" y="249935"/>
                  </a:moveTo>
                  <a:lnTo>
                    <a:pt x="0" y="0"/>
                  </a:lnTo>
                </a:path>
                <a:path w="45720" h="250189">
                  <a:moveTo>
                    <a:pt x="45719" y="249935"/>
                  </a:moveTo>
                  <a:lnTo>
                    <a:pt x="45719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5745357" y="2212847"/>
            <a:ext cx="1381125" cy="97790"/>
            <a:chOff x="5745357" y="2212847"/>
            <a:chExt cx="1381125" cy="97790"/>
          </a:xfrm>
        </p:grpSpPr>
        <p:sp>
          <p:nvSpPr>
            <p:cNvPr id="66" name="object 66"/>
            <p:cNvSpPr/>
            <p:nvPr/>
          </p:nvSpPr>
          <p:spPr>
            <a:xfrm>
              <a:off x="6943221" y="2212847"/>
              <a:ext cx="182880" cy="97790"/>
            </a:xfrm>
            <a:custGeom>
              <a:avLst/>
              <a:gdLst/>
              <a:ahLst/>
              <a:cxnLst/>
              <a:rect l="l" t="t" r="r" b="b"/>
              <a:pathLst>
                <a:path w="182879" h="97789">
                  <a:moveTo>
                    <a:pt x="182879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7535"/>
                  </a:lnTo>
                  <a:lnTo>
                    <a:pt x="182879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748405" y="2261615"/>
              <a:ext cx="1214755" cy="0"/>
            </a:xfrm>
            <a:custGeom>
              <a:avLst/>
              <a:gdLst/>
              <a:ahLst/>
              <a:cxnLst/>
              <a:rect l="l" t="t" r="r" b="b"/>
              <a:pathLst>
                <a:path w="1214754">
                  <a:moveTo>
                    <a:pt x="121462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745357" y="2253995"/>
              <a:ext cx="1221105" cy="18415"/>
            </a:xfrm>
            <a:custGeom>
              <a:avLst/>
              <a:gdLst/>
              <a:ahLst/>
              <a:cxnLst/>
              <a:rect l="l" t="t" r="r" b="b"/>
              <a:pathLst>
                <a:path w="1221104" h="18414">
                  <a:moveTo>
                    <a:pt x="1220723" y="18287"/>
                  </a:moveTo>
                  <a:lnTo>
                    <a:pt x="122072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2072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2720218" y="2212847"/>
            <a:ext cx="1384300" cy="97790"/>
            <a:chOff x="2720218" y="2212847"/>
            <a:chExt cx="1384300" cy="97790"/>
          </a:xfrm>
        </p:grpSpPr>
        <p:sp>
          <p:nvSpPr>
            <p:cNvPr id="70" name="object 70"/>
            <p:cNvSpPr/>
            <p:nvPr/>
          </p:nvSpPr>
          <p:spPr>
            <a:xfrm>
              <a:off x="3918082" y="2212847"/>
              <a:ext cx="186055" cy="97790"/>
            </a:xfrm>
            <a:custGeom>
              <a:avLst/>
              <a:gdLst/>
              <a:ahLst/>
              <a:cxnLst/>
              <a:rect l="l" t="t" r="r" b="b"/>
              <a:pathLst>
                <a:path w="186054" h="97789">
                  <a:moveTo>
                    <a:pt x="185927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7535"/>
                  </a:lnTo>
                  <a:lnTo>
                    <a:pt x="185927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723266" y="2261615"/>
              <a:ext cx="1216660" cy="0"/>
            </a:xfrm>
            <a:custGeom>
              <a:avLst/>
              <a:gdLst/>
              <a:ahLst/>
              <a:cxnLst/>
              <a:rect l="l" t="t" r="r" b="b"/>
              <a:pathLst>
                <a:path w="1216660">
                  <a:moveTo>
                    <a:pt x="121615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720218" y="2253995"/>
              <a:ext cx="1221105" cy="18415"/>
            </a:xfrm>
            <a:custGeom>
              <a:avLst/>
              <a:gdLst/>
              <a:ahLst/>
              <a:cxnLst/>
              <a:rect l="l" t="t" r="r" b="b"/>
              <a:pathLst>
                <a:path w="1221104" h="18414">
                  <a:moveTo>
                    <a:pt x="1220723" y="18287"/>
                  </a:moveTo>
                  <a:lnTo>
                    <a:pt x="122072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122072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3" name="object 73"/>
          <p:cNvGrpSpPr/>
          <p:nvPr/>
        </p:nvGrpSpPr>
        <p:grpSpPr>
          <a:xfrm>
            <a:off x="7331836" y="2712713"/>
            <a:ext cx="2120265" cy="3293745"/>
            <a:chOff x="7331836" y="2712713"/>
            <a:chExt cx="2120265" cy="3293745"/>
          </a:xfrm>
        </p:grpSpPr>
        <p:sp>
          <p:nvSpPr>
            <p:cNvPr id="74" name="object 74"/>
            <p:cNvSpPr/>
            <p:nvPr/>
          </p:nvSpPr>
          <p:spPr>
            <a:xfrm>
              <a:off x="8061838" y="4311395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5">
                  <a:moveTo>
                    <a:pt x="45719" y="0"/>
                  </a:moveTo>
                  <a:lnTo>
                    <a:pt x="45719" y="321563"/>
                  </a:lnTo>
                </a:path>
                <a:path w="45720" h="321945">
                  <a:moveTo>
                    <a:pt x="0" y="28955"/>
                  </a:moveTo>
                  <a:lnTo>
                    <a:pt x="0" y="295655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551298" y="4607051"/>
              <a:ext cx="556260" cy="186055"/>
            </a:xfrm>
            <a:custGeom>
              <a:avLst/>
              <a:gdLst/>
              <a:ahLst/>
              <a:cxnLst/>
              <a:rect l="l" t="t" r="r" b="b"/>
              <a:pathLst>
                <a:path w="556259" h="186054">
                  <a:moveTo>
                    <a:pt x="556259" y="25907"/>
                  </a:moveTo>
                  <a:lnTo>
                    <a:pt x="277367" y="185927"/>
                  </a:lnTo>
                  <a:lnTo>
                    <a:pt x="0" y="25907"/>
                  </a:lnTo>
                </a:path>
                <a:path w="556259" h="186054">
                  <a:moveTo>
                    <a:pt x="277367" y="132587"/>
                  </a:moveTo>
                  <a:lnTo>
                    <a:pt x="45719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551298" y="4311395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551298" y="4151375"/>
              <a:ext cx="1111250" cy="641985"/>
            </a:xfrm>
            <a:custGeom>
              <a:avLst/>
              <a:gdLst/>
              <a:ahLst/>
              <a:cxnLst/>
              <a:rect l="l" t="t" r="r" b="b"/>
              <a:pathLst>
                <a:path w="1111250" h="641985">
                  <a:moveTo>
                    <a:pt x="0" y="160019"/>
                  </a:moveTo>
                  <a:lnTo>
                    <a:pt x="277367" y="0"/>
                  </a:lnTo>
                </a:path>
                <a:path w="1111250" h="641985">
                  <a:moveTo>
                    <a:pt x="45719" y="188975"/>
                  </a:moveTo>
                  <a:lnTo>
                    <a:pt x="277367" y="53339"/>
                  </a:lnTo>
                </a:path>
                <a:path w="1111250" h="641985">
                  <a:moveTo>
                    <a:pt x="556259" y="160019"/>
                  </a:moveTo>
                  <a:lnTo>
                    <a:pt x="277367" y="0"/>
                  </a:lnTo>
                </a:path>
                <a:path w="1111250" h="641985">
                  <a:moveTo>
                    <a:pt x="556259" y="160019"/>
                  </a:moveTo>
                  <a:lnTo>
                    <a:pt x="836675" y="0"/>
                  </a:lnTo>
                  <a:lnTo>
                    <a:pt x="1110995" y="160019"/>
                  </a:lnTo>
                </a:path>
                <a:path w="1111250" h="641985">
                  <a:moveTo>
                    <a:pt x="836675" y="641603"/>
                  </a:moveTo>
                  <a:lnTo>
                    <a:pt x="1031747" y="527303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387974" y="4311395"/>
              <a:ext cx="274320" cy="806450"/>
            </a:xfrm>
            <a:custGeom>
              <a:avLst/>
              <a:gdLst/>
              <a:ahLst/>
              <a:cxnLst/>
              <a:rect l="l" t="t" r="r" b="b"/>
              <a:pathLst>
                <a:path w="274320" h="806450">
                  <a:moveTo>
                    <a:pt x="274319" y="0"/>
                  </a:moveTo>
                  <a:lnTo>
                    <a:pt x="274319" y="245363"/>
                  </a:lnTo>
                </a:path>
                <a:path w="274320" h="806450">
                  <a:moveTo>
                    <a:pt x="0" y="481583"/>
                  </a:moveTo>
                  <a:lnTo>
                    <a:pt x="0" y="806195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387974" y="5117591"/>
              <a:ext cx="274320" cy="165100"/>
            </a:xfrm>
            <a:custGeom>
              <a:avLst/>
              <a:gdLst/>
              <a:ahLst/>
              <a:cxnLst/>
              <a:rect l="l" t="t" r="r" b="b"/>
              <a:pathLst>
                <a:path w="274320" h="165100">
                  <a:moveTo>
                    <a:pt x="0" y="0"/>
                  </a:moveTo>
                  <a:lnTo>
                    <a:pt x="274319" y="164591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662294" y="5282183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5">
                  <a:moveTo>
                    <a:pt x="0" y="0"/>
                  </a:moveTo>
                  <a:lnTo>
                    <a:pt x="0" y="321563"/>
                  </a:lnTo>
                </a:path>
                <a:path w="45720" h="321945">
                  <a:moveTo>
                    <a:pt x="45719" y="25907"/>
                  </a:moveTo>
                  <a:lnTo>
                    <a:pt x="45719" y="292607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662294" y="5574791"/>
              <a:ext cx="553720" cy="189230"/>
            </a:xfrm>
            <a:custGeom>
              <a:avLst/>
              <a:gdLst/>
              <a:ahLst/>
              <a:cxnLst/>
              <a:rect l="l" t="t" r="r" b="b"/>
              <a:pathLst>
                <a:path w="553720" h="189229">
                  <a:moveTo>
                    <a:pt x="0" y="28955"/>
                  </a:moveTo>
                  <a:lnTo>
                    <a:pt x="275843" y="188975"/>
                  </a:lnTo>
                  <a:lnTo>
                    <a:pt x="553211" y="28955"/>
                  </a:lnTo>
                </a:path>
                <a:path w="553720" h="189229">
                  <a:moveTo>
                    <a:pt x="275843" y="135635"/>
                  </a:moveTo>
                  <a:lnTo>
                    <a:pt x="507491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215506" y="5282183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339462" y="4192523"/>
              <a:ext cx="1876425" cy="1115695"/>
            </a:xfrm>
            <a:custGeom>
              <a:avLst/>
              <a:gdLst/>
              <a:ahLst/>
              <a:cxnLst/>
              <a:rect l="l" t="t" r="r" b="b"/>
              <a:pathLst>
                <a:path w="1876425" h="1115695">
                  <a:moveTo>
                    <a:pt x="1876043" y="1089659"/>
                  </a:moveTo>
                  <a:lnTo>
                    <a:pt x="1598675" y="926591"/>
                  </a:lnTo>
                </a:path>
                <a:path w="1876425" h="1115695">
                  <a:moveTo>
                    <a:pt x="1830323" y="1115567"/>
                  </a:moveTo>
                  <a:lnTo>
                    <a:pt x="1598675" y="979931"/>
                  </a:lnTo>
                </a:path>
                <a:path w="1876425" h="1115695">
                  <a:moveTo>
                    <a:pt x="1322831" y="1089659"/>
                  </a:moveTo>
                  <a:lnTo>
                    <a:pt x="1598675" y="926591"/>
                  </a:lnTo>
                </a:path>
                <a:path w="1876425" h="1115695">
                  <a:moveTo>
                    <a:pt x="211835" y="118871"/>
                  </a:moveTo>
                  <a:lnTo>
                    <a:pt x="3047" y="0"/>
                  </a:lnTo>
                </a:path>
                <a:path w="1876425" h="1115695">
                  <a:moveTo>
                    <a:pt x="211835" y="440435"/>
                  </a:moveTo>
                  <a:lnTo>
                    <a:pt x="0" y="562355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365114" y="3915155"/>
              <a:ext cx="573405" cy="2091055"/>
            </a:xfrm>
            <a:custGeom>
              <a:avLst/>
              <a:gdLst/>
              <a:ahLst/>
              <a:cxnLst/>
              <a:rect l="l" t="t" r="r" b="b"/>
              <a:pathLst>
                <a:path w="573404" h="2091054">
                  <a:moveTo>
                    <a:pt x="0" y="249935"/>
                  </a:moveTo>
                  <a:lnTo>
                    <a:pt x="0" y="0"/>
                  </a:lnTo>
                </a:path>
                <a:path w="573404" h="2091054">
                  <a:moveTo>
                    <a:pt x="45719" y="249935"/>
                  </a:moveTo>
                  <a:lnTo>
                    <a:pt x="45719" y="0"/>
                  </a:lnTo>
                </a:path>
                <a:path w="573404" h="2091054">
                  <a:moveTo>
                    <a:pt x="573023" y="1848611"/>
                  </a:moveTo>
                  <a:lnTo>
                    <a:pt x="573023" y="2090927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229478" y="4683251"/>
              <a:ext cx="1198245" cy="1039494"/>
            </a:xfrm>
            <a:custGeom>
              <a:avLst/>
              <a:gdLst/>
              <a:ahLst/>
              <a:cxnLst/>
              <a:rect l="l" t="t" r="r" b="b"/>
              <a:pathLst>
                <a:path w="1198245" h="1039495">
                  <a:moveTo>
                    <a:pt x="986027" y="920495"/>
                  </a:moveTo>
                  <a:lnTo>
                    <a:pt x="1197863" y="1039367"/>
                  </a:lnTo>
                </a:path>
                <a:path w="1198245" h="1039495">
                  <a:moveTo>
                    <a:pt x="158495" y="138683"/>
                  </a:moveTo>
                  <a:lnTo>
                    <a:pt x="0" y="41147"/>
                  </a:lnTo>
                </a:path>
                <a:path w="1198245" h="1039495">
                  <a:moveTo>
                    <a:pt x="181355" y="97535"/>
                  </a:moveTo>
                  <a:lnTo>
                    <a:pt x="22859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407786" y="2842259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h="323214">
                  <a:moveTo>
                    <a:pt x="0" y="0"/>
                  </a:moveTo>
                  <a:lnTo>
                    <a:pt x="0" y="323087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407786" y="3165347"/>
              <a:ext cx="273050" cy="166370"/>
            </a:xfrm>
            <a:custGeom>
              <a:avLst/>
              <a:gdLst/>
              <a:ahLst/>
              <a:cxnLst/>
              <a:rect l="l" t="t" r="r" b="b"/>
              <a:pathLst>
                <a:path w="273050" h="166370">
                  <a:moveTo>
                    <a:pt x="0" y="0"/>
                  </a:moveTo>
                  <a:lnTo>
                    <a:pt x="272795" y="166115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680582" y="3331463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5">
                  <a:moveTo>
                    <a:pt x="0" y="0"/>
                  </a:moveTo>
                  <a:lnTo>
                    <a:pt x="0" y="321563"/>
                  </a:lnTo>
                </a:path>
                <a:path w="45720" h="321945">
                  <a:moveTo>
                    <a:pt x="45719" y="25907"/>
                  </a:moveTo>
                  <a:lnTo>
                    <a:pt x="45719" y="292607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680582" y="3624071"/>
              <a:ext cx="554990" cy="189230"/>
            </a:xfrm>
            <a:custGeom>
              <a:avLst/>
              <a:gdLst/>
              <a:ahLst/>
              <a:cxnLst/>
              <a:rect l="l" t="t" r="r" b="b"/>
              <a:pathLst>
                <a:path w="554990" h="189229">
                  <a:moveTo>
                    <a:pt x="0" y="28955"/>
                  </a:moveTo>
                  <a:lnTo>
                    <a:pt x="277367" y="188975"/>
                  </a:lnTo>
                  <a:lnTo>
                    <a:pt x="554735" y="28955"/>
                  </a:lnTo>
                </a:path>
                <a:path w="554990" h="189229">
                  <a:moveTo>
                    <a:pt x="277367" y="135635"/>
                  </a:moveTo>
                  <a:lnTo>
                    <a:pt x="509015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9235318" y="3331463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680582" y="3171443"/>
              <a:ext cx="554990" cy="186055"/>
            </a:xfrm>
            <a:custGeom>
              <a:avLst/>
              <a:gdLst/>
              <a:ahLst/>
              <a:cxnLst/>
              <a:rect l="l" t="t" r="r" b="b"/>
              <a:pathLst>
                <a:path w="554990" h="186054">
                  <a:moveTo>
                    <a:pt x="554735" y="160019"/>
                  </a:moveTo>
                  <a:lnTo>
                    <a:pt x="277367" y="0"/>
                  </a:lnTo>
                </a:path>
                <a:path w="554990" h="186054">
                  <a:moveTo>
                    <a:pt x="509015" y="185927"/>
                  </a:moveTo>
                  <a:lnTo>
                    <a:pt x="277367" y="53339"/>
                  </a:lnTo>
                </a:path>
                <a:path w="554990" h="186054">
                  <a:moveTo>
                    <a:pt x="0" y="160019"/>
                  </a:moveTo>
                  <a:lnTo>
                    <a:pt x="277367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957950" y="3813047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249290" y="2720339"/>
              <a:ext cx="1195070" cy="1054735"/>
            </a:xfrm>
            <a:custGeom>
              <a:avLst/>
              <a:gdLst/>
              <a:ahLst/>
              <a:cxnLst/>
              <a:rect l="l" t="t" r="r" b="b"/>
              <a:pathLst>
                <a:path w="1195070" h="1054735">
                  <a:moveTo>
                    <a:pt x="986027" y="932687"/>
                  </a:moveTo>
                  <a:lnTo>
                    <a:pt x="1194815" y="1054607"/>
                  </a:lnTo>
                </a:path>
                <a:path w="1195070" h="1054735">
                  <a:moveTo>
                    <a:pt x="158495" y="150875"/>
                  </a:moveTo>
                  <a:lnTo>
                    <a:pt x="0" y="53339"/>
                  </a:lnTo>
                </a:path>
                <a:path w="1195070" h="1054735">
                  <a:moveTo>
                    <a:pt x="181355" y="109727"/>
                  </a:moveTo>
                  <a:lnTo>
                    <a:pt x="22859" y="15239"/>
                  </a:lnTo>
                </a:path>
                <a:path w="1195070" h="1054735">
                  <a:moveTo>
                    <a:pt x="158495" y="121919"/>
                  </a:moveTo>
                  <a:lnTo>
                    <a:pt x="370331" y="0"/>
                  </a:lnTo>
                </a:path>
              </a:pathLst>
            </a:custGeom>
            <a:ln w="152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/>
          <p:nvPr/>
        </p:nvSpPr>
        <p:spPr>
          <a:xfrm>
            <a:off x="5572643" y="2321650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446919" y="4531449"/>
            <a:ext cx="1358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597782" y="4526877"/>
            <a:ext cx="2444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36047" y="1844638"/>
            <a:ext cx="3581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36048" y="2486242"/>
            <a:ext cx="3581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845443" y="2486242"/>
            <a:ext cx="2565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964824" y="2481670"/>
            <a:ext cx="338645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39110" algn="l"/>
              </a:tabLst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25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25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801742" y="4045293"/>
            <a:ext cx="1568450" cy="3981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 indent="1159510">
              <a:lnSpc>
                <a:spcPct val="103299"/>
              </a:lnSpc>
              <a:spcBef>
                <a:spcPts val="5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  </a:t>
            </a:r>
            <a:r>
              <a:rPr sz="1200" b="1" spc="-5" dirty="0">
                <a:latin typeface="Arial"/>
                <a:cs typeface="Arial"/>
              </a:rPr>
              <a:t>Na-Hg,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O, </a:t>
            </a:r>
            <a:r>
              <a:rPr sz="1200" b="1" spc="-5" dirty="0">
                <a:latin typeface="Arial"/>
                <a:cs typeface="Arial"/>
              </a:rPr>
              <a:t>50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986914" y="4686897"/>
            <a:ext cx="3581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317368" y="3725253"/>
            <a:ext cx="14478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9422265" y="5657685"/>
            <a:ext cx="3575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100958" y="4554309"/>
            <a:ext cx="14478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572643" y="4526877"/>
            <a:ext cx="2457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964827" y="4045293"/>
            <a:ext cx="3594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25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964824" y="4686897"/>
            <a:ext cx="3594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25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400175" y="5657685"/>
            <a:ext cx="3575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078867" y="4554309"/>
            <a:ext cx="14478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133731" y="3763353"/>
            <a:ext cx="5721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9565" algn="l"/>
              </a:tabLst>
            </a:pPr>
            <a:r>
              <a:rPr sz="1200" b="1" dirty="0">
                <a:latin typeface="Arial"/>
                <a:cs typeface="Arial"/>
              </a:rPr>
              <a:t>H	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87846" y="5979248"/>
            <a:ext cx="8207375" cy="928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6235">
              <a:lnSpc>
                <a:spcPct val="100000"/>
              </a:lnSpc>
              <a:spcBef>
                <a:spcPts val="100"/>
              </a:spcBef>
              <a:tabLst>
                <a:tab pos="4756785" algn="l"/>
                <a:tab pos="7776845" algn="l"/>
              </a:tabLst>
            </a:pPr>
            <a:r>
              <a:rPr sz="1200" b="1" spc="5" dirty="0">
                <a:latin typeface="Arial"/>
                <a:cs typeface="Arial"/>
              </a:rPr>
              <a:t>Me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200" b="1" dirty="0">
                <a:latin typeface="Arial"/>
                <a:cs typeface="Arial"/>
              </a:rPr>
              <a:t>Me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200" b="1" spc="5" dirty="0">
                <a:latin typeface="Arial"/>
                <a:cs typeface="Arial"/>
              </a:rPr>
              <a:t>Me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Cyclisation is achieved </a:t>
            </a:r>
            <a:r>
              <a:rPr sz="1800" dirty="0">
                <a:latin typeface="Arial"/>
                <a:cs typeface="Arial"/>
              </a:rPr>
              <a:t>by the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Pictet-Grams reaction </a:t>
            </a:r>
            <a:r>
              <a:rPr sz="1800" spc="-5" dirty="0">
                <a:latin typeface="Arial"/>
                <a:cs typeface="Arial"/>
              </a:rPr>
              <a:t>cf. the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Bischler-Napieralski  reaction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271404" y="5657685"/>
            <a:ext cx="3575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36044" y="4049865"/>
            <a:ext cx="3581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36048" y="4692993"/>
            <a:ext cx="3581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896620" y="981251"/>
            <a:ext cx="7574280" cy="752475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1800" spc="-5" dirty="0">
                <a:latin typeface="Arial"/>
                <a:cs typeface="Arial"/>
              </a:rPr>
              <a:t>Synthesis of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Papaverine</a:t>
            </a:r>
            <a:endParaRPr sz="1800">
              <a:latin typeface="Arial"/>
              <a:cs typeface="Arial"/>
            </a:endParaRPr>
          </a:p>
          <a:p>
            <a:pPr marL="1287780">
              <a:lnSpc>
                <a:spcPct val="100000"/>
              </a:lnSpc>
              <a:spcBef>
                <a:spcPts val="850"/>
              </a:spcBef>
              <a:tabLst>
                <a:tab pos="4413885" algn="l"/>
                <a:tab pos="7441565" algn="l"/>
              </a:tabLst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800" b="1" baseline="2314" dirty="0">
                <a:solidFill>
                  <a:srgbClr val="FF0000"/>
                </a:solidFill>
                <a:latin typeface="Arial"/>
                <a:cs typeface="Arial"/>
              </a:rPr>
              <a:t>O	O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388500" y="1840066"/>
            <a:ext cx="5000625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8770">
              <a:lnSpc>
                <a:spcPct val="100000"/>
              </a:lnSpc>
              <a:spcBef>
                <a:spcPts val="100"/>
              </a:spcBef>
              <a:tabLst>
                <a:tab pos="4615180" algn="l"/>
              </a:tabLst>
            </a:pPr>
            <a:r>
              <a:rPr sz="1200" b="1" spc="5" dirty="0">
                <a:latin typeface="Arial"/>
                <a:cs typeface="Arial"/>
              </a:rPr>
              <a:t>Me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200" b="1" spc="5" dirty="0">
                <a:latin typeface="Arial"/>
                <a:cs typeface="Arial"/>
              </a:rPr>
              <a:t>Me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25"/>
              </a:spcBef>
              <a:tabLst>
                <a:tab pos="3481704" algn="l"/>
              </a:tabLst>
            </a:pPr>
            <a:r>
              <a:rPr sz="1800" b="1" spc="-7" baseline="6944" dirty="0">
                <a:latin typeface="Arial"/>
                <a:cs typeface="Arial"/>
              </a:rPr>
              <a:t>Me</a:t>
            </a:r>
            <a:r>
              <a:rPr sz="1800" b="1" spc="270" baseline="6944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Me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CH(CH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)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ONO,	</a:t>
            </a:r>
            <a:r>
              <a:rPr sz="1200" b="1" dirty="0">
                <a:latin typeface="Arial"/>
                <a:cs typeface="Arial"/>
              </a:rPr>
              <a:t>ZnCl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-5" dirty="0">
                <a:latin typeface="Arial"/>
                <a:cs typeface="Arial"/>
              </a:rPr>
              <a:t>HCl, 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785247" y="2288122"/>
            <a:ext cx="11537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NaOEt, EtOH,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992004" y="2599018"/>
            <a:ext cx="3321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75%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8887342" y="4027005"/>
            <a:ext cx="3575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9443601" y="3706965"/>
            <a:ext cx="356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120770" y="2603590"/>
            <a:ext cx="14478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8576962" y="2250522"/>
            <a:ext cx="358140" cy="5346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  <a:p>
            <a:pPr marL="55880">
              <a:lnSpc>
                <a:spcPct val="100000"/>
              </a:lnSpc>
              <a:spcBef>
                <a:spcPts val="565"/>
              </a:spcBef>
            </a:pPr>
            <a:r>
              <a:rPr sz="1200" b="1" spc="-5" dirty="0">
                <a:solidFill>
                  <a:srgbClr val="007F3F"/>
                </a:solidFill>
                <a:latin typeface="Arial"/>
                <a:cs typeface="Arial"/>
              </a:rPr>
              <a:t>Cl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245994" y="3164422"/>
            <a:ext cx="8261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KOH aq.,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230761" y="4234269"/>
            <a:ext cx="5137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</a:t>
            </a:r>
            <a:r>
              <a:rPr sz="1275" b="1" baseline="-19607" dirty="0">
                <a:latin typeface="Arial"/>
                <a:cs typeface="Arial"/>
              </a:rPr>
              <a:t>4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10</a:t>
            </a:r>
            <a:r>
              <a:rPr sz="1200" b="1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012323" y="4476585"/>
            <a:ext cx="89661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xylene,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heat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026292" y="5160861"/>
            <a:ext cx="3321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60%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867798" y="5160861"/>
            <a:ext cx="3321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9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15</a:t>
            </a:fld>
            <a:endParaRPr lang="en-US" sz="1600" b="1" dirty="0" smtClean="0"/>
          </a:p>
        </p:txBody>
      </p:sp>
      <p:sp>
        <p:nvSpPr>
          <p:cNvPr id="130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  <p:sp>
        <p:nvSpPr>
          <p:cNvPr id="131" name="Text Box 4"/>
          <p:cNvSpPr txBox="1">
            <a:spLocks noChangeArrowheads="1"/>
          </p:cNvSpPr>
          <p:nvPr/>
        </p:nvSpPr>
        <p:spPr bwMode="auto">
          <a:xfrm>
            <a:off x="4127500" y="7054850"/>
            <a:ext cx="2895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44546A"/>
                </a:solidFill>
                <a:latin typeface="Algerian" pitchFamily="82" charset="0"/>
              </a:rPr>
              <a:t>Thank You</a:t>
            </a:r>
            <a:endParaRPr lang="en-US" sz="3200" b="1" dirty="0">
              <a:solidFill>
                <a:srgbClr val="44546A"/>
              </a:solidFill>
              <a:latin typeface="Algeri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2005" y="1175455"/>
            <a:ext cx="9267613" cy="25982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4278" tIns="52139" rIns="104278" bIns="52139">
            <a:spAutoFit/>
          </a:bodyPr>
          <a:lstStyle/>
          <a:p>
            <a:r>
              <a:rPr lang="en-US" b="1" dirty="0" smtClean="0"/>
              <a:t>Heterocyclic Compounds                                                                                                           22 Lectures</a:t>
            </a:r>
            <a:endParaRPr lang="en-IN" dirty="0" smtClean="0"/>
          </a:p>
          <a:p>
            <a:pPr algn="just"/>
            <a:r>
              <a:rPr lang="en-US" dirty="0" smtClean="0"/>
              <a:t>Classification and nomenclature, Structure, </a:t>
            </a:r>
            <a:r>
              <a:rPr lang="en-US" dirty="0" err="1" smtClean="0"/>
              <a:t>aromaticity</a:t>
            </a:r>
            <a:r>
              <a:rPr lang="en-US" dirty="0" smtClean="0"/>
              <a:t> in 5-numbered and 6-membered rings containing one heteroatom; Synthesis, reactions and mechanism of substitution reactions of: Furan, </a:t>
            </a:r>
            <a:r>
              <a:rPr lang="en-US" dirty="0" err="1" smtClean="0"/>
              <a:t>Pyrrole</a:t>
            </a:r>
            <a:r>
              <a:rPr lang="en-US" dirty="0" smtClean="0"/>
              <a:t> (</a:t>
            </a:r>
            <a:r>
              <a:rPr lang="en-US" dirty="0" err="1" smtClean="0"/>
              <a:t>Paal-Knorr</a:t>
            </a:r>
            <a:r>
              <a:rPr lang="en-US" dirty="0" smtClean="0"/>
              <a:t> synthesis, </a:t>
            </a:r>
            <a:r>
              <a:rPr lang="en-US" dirty="0" err="1" smtClean="0"/>
              <a:t>Knorr</a:t>
            </a:r>
            <a:r>
              <a:rPr lang="en-US" dirty="0" smtClean="0"/>
              <a:t> </a:t>
            </a:r>
            <a:r>
              <a:rPr lang="en-US" dirty="0" err="1" smtClean="0"/>
              <a:t>pyrrole</a:t>
            </a:r>
            <a:r>
              <a:rPr lang="en-US" dirty="0" smtClean="0"/>
              <a:t> synthesis, </a:t>
            </a:r>
            <a:r>
              <a:rPr lang="en-US" dirty="0" err="1" smtClean="0"/>
              <a:t>Hantzsch</a:t>
            </a:r>
            <a:r>
              <a:rPr lang="en-US" dirty="0" smtClean="0"/>
              <a:t> synthesis), </a:t>
            </a:r>
            <a:r>
              <a:rPr lang="en-US" dirty="0" err="1" smtClean="0"/>
              <a:t>Thiophene</a:t>
            </a:r>
            <a:r>
              <a:rPr lang="en-US" dirty="0" smtClean="0"/>
              <a:t>, Pyridine (</a:t>
            </a:r>
            <a:r>
              <a:rPr lang="en-US" dirty="0" err="1" smtClean="0"/>
              <a:t>Hantzsch</a:t>
            </a:r>
            <a:r>
              <a:rPr lang="en-US" dirty="0" smtClean="0"/>
              <a:t> synthesis), </a:t>
            </a:r>
            <a:r>
              <a:rPr lang="en-US" dirty="0" err="1" smtClean="0"/>
              <a:t>Pyrimidine</a:t>
            </a:r>
            <a:r>
              <a:rPr lang="en-US" dirty="0" smtClean="0"/>
              <a:t>, Structure elucidation of </a:t>
            </a:r>
            <a:r>
              <a:rPr lang="en-US" dirty="0" err="1" smtClean="0"/>
              <a:t>indole</a:t>
            </a:r>
            <a:r>
              <a:rPr lang="en-US" dirty="0" smtClean="0"/>
              <a:t>, Fischer </a:t>
            </a:r>
            <a:r>
              <a:rPr lang="en-US" dirty="0" err="1" smtClean="0"/>
              <a:t>indole</a:t>
            </a:r>
            <a:r>
              <a:rPr lang="en-US" dirty="0" smtClean="0"/>
              <a:t> synthesis and </a:t>
            </a:r>
            <a:r>
              <a:rPr lang="en-US" dirty="0" err="1" smtClean="0"/>
              <a:t>Madelung</a:t>
            </a:r>
            <a:r>
              <a:rPr lang="en-US" dirty="0" smtClean="0"/>
              <a:t> synthesis), Structure elucidation of </a:t>
            </a:r>
            <a:r>
              <a:rPr lang="en-US" dirty="0" err="1" smtClean="0"/>
              <a:t>quinoline</a:t>
            </a:r>
            <a:r>
              <a:rPr lang="en-US" dirty="0" smtClean="0"/>
              <a:t> and </a:t>
            </a:r>
            <a:r>
              <a:rPr lang="en-US" dirty="0" err="1" smtClean="0"/>
              <a:t>isoquinoline</a:t>
            </a:r>
            <a:r>
              <a:rPr lang="en-US" dirty="0" smtClean="0"/>
              <a:t>, </a:t>
            </a:r>
            <a:r>
              <a:rPr lang="en-US" dirty="0" err="1" smtClean="0"/>
              <a:t>Skraup</a:t>
            </a:r>
            <a:r>
              <a:rPr lang="en-US" dirty="0" smtClean="0"/>
              <a:t> synthesis, Friedlander’s synthesis, </a:t>
            </a:r>
            <a:r>
              <a:rPr lang="en-US" dirty="0" err="1" smtClean="0"/>
              <a:t>Knorr</a:t>
            </a:r>
            <a:r>
              <a:rPr lang="en-US" dirty="0" smtClean="0"/>
              <a:t> </a:t>
            </a:r>
            <a:r>
              <a:rPr lang="en-US" dirty="0" err="1" smtClean="0"/>
              <a:t>quinoline</a:t>
            </a:r>
            <a:r>
              <a:rPr lang="en-US" dirty="0" smtClean="0"/>
              <a:t> synthesis, </a:t>
            </a:r>
            <a:r>
              <a:rPr lang="en-US" dirty="0" err="1" smtClean="0"/>
              <a:t>Doebner</a:t>
            </a:r>
            <a:r>
              <a:rPr lang="en-US" dirty="0" smtClean="0"/>
              <a:t>- Miller synthesis, </a:t>
            </a:r>
            <a:r>
              <a:rPr lang="en-US" dirty="0" err="1" smtClean="0"/>
              <a:t>Bischler-Napieralski</a:t>
            </a:r>
            <a:r>
              <a:rPr lang="en-US" dirty="0" smtClean="0"/>
              <a:t> reaction, </a:t>
            </a:r>
            <a:r>
              <a:rPr lang="en-US" dirty="0" err="1" smtClean="0"/>
              <a:t>Pictet</a:t>
            </a:r>
            <a:r>
              <a:rPr lang="en-US" dirty="0" smtClean="0"/>
              <a:t>-Spengler reaction, </a:t>
            </a:r>
            <a:r>
              <a:rPr lang="en-US" dirty="0" err="1" smtClean="0"/>
              <a:t>Pomeranz</a:t>
            </a:r>
            <a:r>
              <a:rPr lang="en-US" dirty="0" smtClean="0"/>
              <a:t>-Fritsch reaction  </a:t>
            </a:r>
            <a:endParaRPr lang="en-IN" dirty="0" smtClean="0"/>
          </a:p>
          <a:p>
            <a:pPr algn="just"/>
            <a:r>
              <a:rPr lang="en-US" dirty="0" smtClean="0"/>
              <a:t>Derivatives of furan: Furfural and </a:t>
            </a:r>
            <a:r>
              <a:rPr lang="en-US" dirty="0" err="1" smtClean="0"/>
              <a:t>furoic</a:t>
            </a:r>
            <a:r>
              <a:rPr lang="en-US" dirty="0" smtClean="0"/>
              <a:t> acid.  </a:t>
            </a:r>
            <a:endParaRPr lang="en-IN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02005" y="4449939"/>
            <a:ext cx="9267613" cy="7054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4278" tIns="52139" rIns="104278" bIns="52139">
            <a:spAutoFit/>
          </a:bodyPr>
          <a:lstStyle/>
          <a:p>
            <a:pPr>
              <a:defRPr/>
            </a:pPr>
            <a:r>
              <a:rPr lang="en-US" sz="2100" b="1" dirty="0">
                <a:latin typeface="Calibri" pitchFamily="34" charset="0"/>
                <a:cs typeface="Calibri" pitchFamily="34" charset="0"/>
              </a:rPr>
              <a:t>Coverage: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Quinolines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Isoquinolines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Synthesis and Reactions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2</a:t>
            </a:fld>
            <a:endParaRPr lang="en-US" sz="16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0320" y="349250"/>
            <a:ext cx="448818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Quinolines </a:t>
            </a:r>
            <a:r>
              <a:rPr sz="2200" dirty="0"/>
              <a:t>–</a:t>
            </a:r>
            <a:r>
              <a:rPr sz="2200" spc="-75" dirty="0"/>
              <a:t> </a:t>
            </a:r>
            <a:r>
              <a:rPr sz="2200" spc="-10" dirty="0"/>
              <a:t>Synthesis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40765" y="1116330"/>
            <a:ext cx="953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Structure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80109" y="1171955"/>
            <a:ext cx="1077595" cy="632460"/>
          </a:xfrm>
          <a:custGeom>
            <a:avLst/>
            <a:gdLst/>
            <a:ahLst/>
            <a:cxnLst/>
            <a:rect l="l" t="t" r="r" b="b"/>
            <a:pathLst>
              <a:path w="1077595" h="632460">
                <a:moveTo>
                  <a:pt x="539495" y="467867"/>
                </a:moveTo>
                <a:lnTo>
                  <a:pt x="539495" y="166115"/>
                </a:lnTo>
              </a:path>
              <a:path w="1077595" h="632460">
                <a:moveTo>
                  <a:pt x="1077467" y="161543"/>
                </a:moveTo>
                <a:lnTo>
                  <a:pt x="1077467" y="472439"/>
                </a:lnTo>
              </a:path>
              <a:path w="1077595" h="632460">
                <a:moveTo>
                  <a:pt x="809243" y="6095"/>
                </a:moveTo>
                <a:lnTo>
                  <a:pt x="1077467" y="161543"/>
                </a:lnTo>
              </a:path>
              <a:path w="1077595" h="632460">
                <a:moveTo>
                  <a:pt x="809243" y="57911"/>
                </a:moveTo>
                <a:lnTo>
                  <a:pt x="1033271" y="188975"/>
                </a:lnTo>
              </a:path>
              <a:path w="1077595" h="632460">
                <a:moveTo>
                  <a:pt x="542543" y="158495"/>
                </a:moveTo>
                <a:lnTo>
                  <a:pt x="809243" y="6095"/>
                </a:lnTo>
              </a:path>
              <a:path w="1077595" h="632460">
                <a:moveTo>
                  <a:pt x="542543" y="473963"/>
                </a:moveTo>
                <a:lnTo>
                  <a:pt x="742187" y="591311"/>
                </a:lnTo>
              </a:path>
              <a:path w="1077595" h="632460">
                <a:moveTo>
                  <a:pt x="1077467" y="472439"/>
                </a:moveTo>
                <a:lnTo>
                  <a:pt x="890015" y="580643"/>
                </a:lnTo>
              </a:path>
              <a:path w="1077595" h="632460">
                <a:moveTo>
                  <a:pt x="1033271" y="448055"/>
                </a:moveTo>
                <a:lnTo>
                  <a:pt x="868679" y="544067"/>
                </a:lnTo>
              </a:path>
              <a:path w="1077595" h="632460">
                <a:moveTo>
                  <a:pt x="272795" y="0"/>
                </a:moveTo>
                <a:lnTo>
                  <a:pt x="534923" y="158495"/>
                </a:lnTo>
              </a:path>
              <a:path w="1077595" h="632460">
                <a:moveTo>
                  <a:pt x="272795" y="51815"/>
                </a:moveTo>
                <a:lnTo>
                  <a:pt x="493775" y="188975"/>
                </a:lnTo>
              </a:path>
              <a:path w="1077595" h="632460">
                <a:moveTo>
                  <a:pt x="0" y="161543"/>
                </a:moveTo>
                <a:lnTo>
                  <a:pt x="272795" y="0"/>
                </a:lnTo>
              </a:path>
              <a:path w="1077595" h="632460">
                <a:moveTo>
                  <a:pt x="0" y="472439"/>
                </a:moveTo>
                <a:lnTo>
                  <a:pt x="0" y="161543"/>
                </a:lnTo>
              </a:path>
              <a:path w="1077595" h="632460">
                <a:moveTo>
                  <a:pt x="44195" y="448055"/>
                </a:moveTo>
                <a:lnTo>
                  <a:pt x="44195" y="188975"/>
                </a:lnTo>
              </a:path>
              <a:path w="1077595" h="632460">
                <a:moveTo>
                  <a:pt x="272795" y="632459"/>
                </a:moveTo>
                <a:lnTo>
                  <a:pt x="0" y="472439"/>
                </a:lnTo>
              </a:path>
              <a:path w="1077595" h="632460">
                <a:moveTo>
                  <a:pt x="534923" y="473963"/>
                </a:moveTo>
                <a:lnTo>
                  <a:pt x="272795" y="632459"/>
                </a:lnTo>
              </a:path>
              <a:path w="1077595" h="632460">
                <a:moveTo>
                  <a:pt x="493775" y="448055"/>
                </a:moveTo>
                <a:lnTo>
                  <a:pt x="272795" y="580643"/>
                </a:lnTo>
              </a:path>
            </a:pathLst>
          </a:custGeom>
          <a:ln w="172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14750" y="1171955"/>
            <a:ext cx="1077595" cy="632460"/>
          </a:xfrm>
          <a:custGeom>
            <a:avLst/>
            <a:gdLst/>
            <a:ahLst/>
            <a:cxnLst/>
            <a:rect l="l" t="t" r="r" b="b"/>
            <a:pathLst>
              <a:path w="1077595" h="632460">
                <a:moveTo>
                  <a:pt x="537971" y="467867"/>
                </a:moveTo>
                <a:lnTo>
                  <a:pt x="537971" y="166115"/>
                </a:lnTo>
              </a:path>
              <a:path w="1077595" h="632460">
                <a:moveTo>
                  <a:pt x="1077467" y="161543"/>
                </a:moveTo>
                <a:lnTo>
                  <a:pt x="1077467" y="400811"/>
                </a:lnTo>
              </a:path>
              <a:path w="1077595" h="632460">
                <a:moveTo>
                  <a:pt x="809243" y="6095"/>
                </a:moveTo>
                <a:lnTo>
                  <a:pt x="1077467" y="161543"/>
                </a:lnTo>
              </a:path>
              <a:path w="1077595" h="632460">
                <a:moveTo>
                  <a:pt x="809243" y="57911"/>
                </a:moveTo>
                <a:lnTo>
                  <a:pt x="1033271" y="188975"/>
                </a:lnTo>
              </a:path>
              <a:path w="1077595" h="632460">
                <a:moveTo>
                  <a:pt x="542543" y="158495"/>
                </a:moveTo>
                <a:lnTo>
                  <a:pt x="809243" y="6095"/>
                </a:lnTo>
              </a:path>
              <a:path w="1077595" h="632460">
                <a:moveTo>
                  <a:pt x="809243" y="627887"/>
                </a:moveTo>
                <a:lnTo>
                  <a:pt x="542543" y="473963"/>
                </a:lnTo>
              </a:path>
              <a:path w="1077595" h="632460">
                <a:moveTo>
                  <a:pt x="1008887" y="513587"/>
                </a:moveTo>
                <a:lnTo>
                  <a:pt x="809243" y="627887"/>
                </a:lnTo>
              </a:path>
              <a:path w="1077595" h="632460">
                <a:moveTo>
                  <a:pt x="986027" y="473963"/>
                </a:moveTo>
                <a:lnTo>
                  <a:pt x="809243" y="576071"/>
                </a:lnTo>
              </a:path>
              <a:path w="1077595" h="632460">
                <a:moveTo>
                  <a:pt x="272795" y="0"/>
                </a:moveTo>
                <a:lnTo>
                  <a:pt x="534923" y="158495"/>
                </a:lnTo>
              </a:path>
              <a:path w="1077595" h="632460">
                <a:moveTo>
                  <a:pt x="271271" y="51815"/>
                </a:moveTo>
                <a:lnTo>
                  <a:pt x="493775" y="188975"/>
                </a:lnTo>
              </a:path>
              <a:path w="1077595" h="632460">
                <a:moveTo>
                  <a:pt x="0" y="161543"/>
                </a:moveTo>
                <a:lnTo>
                  <a:pt x="272795" y="0"/>
                </a:lnTo>
              </a:path>
              <a:path w="1077595" h="632460">
                <a:moveTo>
                  <a:pt x="0" y="472439"/>
                </a:moveTo>
                <a:lnTo>
                  <a:pt x="0" y="161543"/>
                </a:lnTo>
              </a:path>
              <a:path w="1077595" h="632460">
                <a:moveTo>
                  <a:pt x="44195" y="448055"/>
                </a:moveTo>
                <a:lnTo>
                  <a:pt x="44195" y="188975"/>
                </a:lnTo>
              </a:path>
              <a:path w="1077595" h="632460">
                <a:moveTo>
                  <a:pt x="272795" y="632459"/>
                </a:moveTo>
                <a:lnTo>
                  <a:pt x="0" y="472439"/>
                </a:lnTo>
              </a:path>
              <a:path w="1077595" h="632460">
                <a:moveTo>
                  <a:pt x="534923" y="473963"/>
                </a:moveTo>
                <a:lnTo>
                  <a:pt x="272795" y="632459"/>
                </a:lnTo>
              </a:path>
              <a:path w="1077595" h="632460">
                <a:moveTo>
                  <a:pt x="493775" y="448055"/>
                </a:moveTo>
                <a:lnTo>
                  <a:pt x="271271" y="580643"/>
                </a:lnTo>
              </a:path>
            </a:pathLst>
          </a:custGeom>
          <a:ln w="172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653643" y="3406365"/>
            <a:ext cx="775970" cy="1127760"/>
            <a:chOff x="1653643" y="3406365"/>
            <a:chExt cx="775970" cy="1127760"/>
          </a:xfrm>
        </p:grpSpPr>
        <p:sp>
          <p:nvSpPr>
            <p:cNvPr id="8" name="object 8"/>
            <p:cNvSpPr/>
            <p:nvPr/>
          </p:nvSpPr>
          <p:spPr>
            <a:xfrm>
              <a:off x="2174626" y="3809999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19" h="321945">
                  <a:moveTo>
                    <a:pt x="45719" y="0"/>
                  </a:moveTo>
                  <a:lnTo>
                    <a:pt x="45719" y="321563"/>
                  </a:lnTo>
                </a:path>
                <a:path w="45719" h="321945">
                  <a:moveTo>
                    <a:pt x="0" y="28955"/>
                  </a:moveTo>
                  <a:lnTo>
                    <a:pt x="0" y="295655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62562" y="4105655"/>
              <a:ext cx="558165" cy="186055"/>
            </a:xfrm>
            <a:custGeom>
              <a:avLst/>
              <a:gdLst/>
              <a:ahLst/>
              <a:cxnLst/>
              <a:rect l="l" t="t" r="r" b="b"/>
              <a:pathLst>
                <a:path w="558164" h="186054">
                  <a:moveTo>
                    <a:pt x="557783" y="25907"/>
                  </a:moveTo>
                  <a:lnTo>
                    <a:pt x="277367" y="185927"/>
                  </a:lnTo>
                  <a:lnTo>
                    <a:pt x="0" y="25907"/>
                  </a:lnTo>
                </a:path>
                <a:path w="558164" h="186054">
                  <a:moveTo>
                    <a:pt x="277367" y="135635"/>
                  </a:moveTo>
                  <a:lnTo>
                    <a:pt x="45719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62562" y="3809999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62562" y="3649979"/>
              <a:ext cx="558165" cy="189230"/>
            </a:xfrm>
            <a:custGeom>
              <a:avLst/>
              <a:gdLst/>
              <a:ahLst/>
              <a:cxnLst/>
              <a:rect l="l" t="t" r="r" b="b"/>
              <a:pathLst>
                <a:path w="558164" h="189229">
                  <a:moveTo>
                    <a:pt x="0" y="160019"/>
                  </a:moveTo>
                  <a:lnTo>
                    <a:pt x="277367" y="0"/>
                  </a:lnTo>
                </a:path>
                <a:path w="558164" h="189229">
                  <a:moveTo>
                    <a:pt x="45719" y="188975"/>
                  </a:moveTo>
                  <a:lnTo>
                    <a:pt x="277367" y="53339"/>
                  </a:lnTo>
                </a:path>
                <a:path w="558164" h="189229">
                  <a:moveTo>
                    <a:pt x="557783" y="160019"/>
                  </a:moveTo>
                  <a:lnTo>
                    <a:pt x="277367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39930" y="3415283"/>
              <a:ext cx="6350" cy="1118870"/>
            </a:xfrm>
            <a:custGeom>
              <a:avLst/>
              <a:gdLst/>
              <a:ahLst/>
              <a:cxnLst/>
              <a:rect l="l" t="t" r="r" b="b"/>
              <a:pathLst>
                <a:path w="6350" h="1118870">
                  <a:moveTo>
                    <a:pt x="0" y="234695"/>
                  </a:moveTo>
                  <a:lnTo>
                    <a:pt x="6095" y="0"/>
                  </a:lnTo>
                </a:path>
                <a:path w="6350" h="1118870">
                  <a:moveTo>
                    <a:pt x="0" y="876299"/>
                  </a:moveTo>
                  <a:lnTo>
                    <a:pt x="0" y="1118615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20346" y="4131563"/>
              <a:ext cx="201295" cy="117475"/>
            </a:xfrm>
            <a:custGeom>
              <a:avLst/>
              <a:gdLst/>
              <a:ahLst/>
              <a:cxnLst/>
              <a:rect l="l" t="t" r="r" b="b"/>
              <a:pathLst>
                <a:path w="201294" h="117475">
                  <a:moveTo>
                    <a:pt x="0" y="0"/>
                  </a:moveTo>
                  <a:lnTo>
                    <a:pt x="201167" y="117347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3137769" y="3441191"/>
            <a:ext cx="1000125" cy="405765"/>
            <a:chOff x="3137769" y="3441191"/>
            <a:chExt cx="1000125" cy="405765"/>
          </a:xfrm>
        </p:grpSpPr>
        <p:sp>
          <p:nvSpPr>
            <p:cNvPr id="15" name="object 15"/>
            <p:cNvSpPr/>
            <p:nvPr/>
          </p:nvSpPr>
          <p:spPr>
            <a:xfrm>
              <a:off x="3352678" y="3441191"/>
              <a:ext cx="45720" cy="250190"/>
            </a:xfrm>
            <a:custGeom>
              <a:avLst/>
              <a:gdLst/>
              <a:ahLst/>
              <a:cxnLst/>
              <a:rect l="l" t="t" r="r" b="b"/>
              <a:pathLst>
                <a:path w="45720" h="250189">
                  <a:moveTo>
                    <a:pt x="45719" y="0"/>
                  </a:moveTo>
                  <a:lnTo>
                    <a:pt x="45719" y="249935"/>
                  </a:lnTo>
                </a:path>
                <a:path w="45720" h="250189">
                  <a:moveTo>
                    <a:pt x="0" y="0"/>
                  </a:moveTo>
                  <a:lnTo>
                    <a:pt x="0" y="249935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75538" y="3677411"/>
              <a:ext cx="558165" cy="161925"/>
            </a:xfrm>
            <a:custGeom>
              <a:avLst/>
              <a:gdLst/>
              <a:ahLst/>
              <a:cxnLst/>
              <a:rect l="l" t="t" r="r" b="b"/>
              <a:pathLst>
                <a:path w="558164" h="161925">
                  <a:moveTo>
                    <a:pt x="0" y="0"/>
                  </a:moveTo>
                  <a:lnTo>
                    <a:pt x="280415" y="161543"/>
                  </a:lnTo>
                  <a:lnTo>
                    <a:pt x="557783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10462" y="3441191"/>
              <a:ext cx="45720" cy="250190"/>
            </a:xfrm>
            <a:custGeom>
              <a:avLst/>
              <a:gdLst/>
              <a:ahLst/>
              <a:cxnLst/>
              <a:rect l="l" t="t" r="r" b="b"/>
              <a:pathLst>
                <a:path w="45720" h="250189">
                  <a:moveTo>
                    <a:pt x="0" y="249935"/>
                  </a:moveTo>
                  <a:lnTo>
                    <a:pt x="0" y="0"/>
                  </a:lnTo>
                </a:path>
                <a:path w="45720" h="250189">
                  <a:moveTo>
                    <a:pt x="45719" y="249935"/>
                  </a:moveTo>
                  <a:lnTo>
                    <a:pt x="45719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45414" y="3677411"/>
              <a:ext cx="984885" cy="132715"/>
            </a:xfrm>
            <a:custGeom>
              <a:avLst/>
              <a:gdLst/>
              <a:ahLst/>
              <a:cxnLst/>
              <a:rect l="l" t="t" r="r" b="b"/>
              <a:pathLst>
                <a:path w="984885" h="132714">
                  <a:moveTo>
                    <a:pt x="787907" y="0"/>
                  </a:moveTo>
                  <a:lnTo>
                    <a:pt x="984503" y="112775"/>
                  </a:lnTo>
                </a:path>
                <a:path w="984885" h="132714">
                  <a:moveTo>
                    <a:pt x="230123" y="0"/>
                  </a:moveTo>
                  <a:lnTo>
                    <a:pt x="0" y="132587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4558387" y="3358871"/>
            <a:ext cx="1327785" cy="1175385"/>
            <a:chOff x="4558387" y="3358871"/>
            <a:chExt cx="1327785" cy="1175385"/>
          </a:xfrm>
        </p:grpSpPr>
        <p:sp>
          <p:nvSpPr>
            <p:cNvPr id="20" name="object 20"/>
            <p:cNvSpPr/>
            <p:nvPr/>
          </p:nvSpPr>
          <p:spPr>
            <a:xfrm>
              <a:off x="5080894" y="3810000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5">
                  <a:moveTo>
                    <a:pt x="45719" y="0"/>
                  </a:moveTo>
                  <a:lnTo>
                    <a:pt x="45719" y="321563"/>
                  </a:lnTo>
                </a:path>
                <a:path w="45720" h="321945">
                  <a:moveTo>
                    <a:pt x="0" y="28955"/>
                  </a:moveTo>
                  <a:lnTo>
                    <a:pt x="0" y="295655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67306" y="4105656"/>
              <a:ext cx="559435" cy="186055"/>
            </a:xfrm>
            <a:custGeom>
              <a:avLst/>
              <a:gdLst/>
              <a:ahLst/>
              <a:cxnLst/>
              <a:rect l="l" t="t" r="r" b="b"/>
              <a:pathLst>
                <a:path w="559435" h="186054">
                  <a:moveTo>
                    <a:pt x="559307" y="25907"/>
                  </a:moveTo>
                  <a:lnTo>
                    <a:pt x="280415" y="185927"/>
                  </a:lnTo>
                  <a:lnTo>
                    <a:pt x="0" y="25907"/>
                  </a:lnTo>
                </a:path>
                <a:path w="559435" h="186054">
                  <a:moveTo>
                    <a:pt x="280415" y="135635"/>
                  </a:moveTo>
                  <a:lnTo>
                    <a:pt x="47243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67306" y="381000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67306" y="3649980"/>
              <a:ext cx="559435" cy="189230"/>
            </a:xfrm>
            <a:custGeom>
              <a:avLst/>
              <a:gdLst/>
              <a:ahLst/>
              <a:cxnLst/>
              <a:rect l="l" t="t" r="r" b="b"/>
              <a:pathLst>
                <a:path w="559435" h="189229">
                  <a:moveTo>
                    <a:pt x="0" y="160019"/>
                  </a:moveTo>
                  <a:lnTo>
                    <a:pt x="280415" y="0"/>
                  </a:lnTo>
                </a:path>
                <a:path w="559435" h="189229">
                  <a:moveTo>
                    <a:pt x="47243" y="188975"/>
                  </a:moveTo>
                  <a:lnTo>
                    <a:pt x="280415" y="53339"/>
                  </a:lnTo>
                </a:path>
                <a:path w="559435" h="189229">
                  <a:moveTo>
                    <a:pt x="559307" y="160019"/>
                  </a:moveTo>
                  <a:lnTo>
                    <a:pt x="280415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47722" y="4291584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26614" y="4131564"/>
              <a:ext cx="201295" cy="117475"/>
            </a:xfrm>
            <a:custGeom>
              <a:avLst/>
              <a:gdLst/>
              <a:ahLst/>
              <a:cxnLst/>
              <a:rect l="l" t="t" r="r" b="b"/>
              <a:pathLst>
                <a:path w="201295" h="117475">
                  <a:moveTo>
                    <a:pt x="0" y="0"/>
                  </a:moveTo>
                  <a:lnTo>
                    <a:pt x="201167" y="117347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847722" y="3415284"/>
              <a:ext cx="0" cy="234950"/>
            </a:xfrm>
            <a:custGeom>
              <a:avLst/>
              <a:gdLst/>
              <a:ahLst/>
              <a:cxnLst/>
              <a:rect l="l" t="t" r="r" b="b"/>
              <a:pathLst>
                <a:path h="234950">
                  <a:moveTo>
                    <a:pt x="0" y="234695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69514" y="4105656"/>
              <a:ext cx="234950" cy="163195"/>
            </a:xfrm>
            <a:custGeom>
              <a:avLst/>
              <a:gdLst/>
              <a:ahLst/>
              <a:cxnLst/>
              <a:rect l="l" t="t" r="r" b="b"/>
              <a:pathLst>
                <a:path w="234950" h="163195">
                  <a:moveTo>
                    <a:pt x="0" y="123443"/>
                  </a:moveTo>
                  <a:lnTo>
                    <a:pt x="211835" y="0"/>
                  </a:lnTo>
                </a:path>
                <a:path w="234950" h="163195">
                  <a:moveTo>
                    <a:pt x="24383" y="163067"/>
                  </a:moveTo>
                  <a:lnTo>
                    <a:pt x="234695" y="38099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681350" y="381000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13482" y="3366516"/>
              <a:ext cx="664845" cy="879475"/>
            </a:xfrm>
            <a:custGeom>
              <a:avLst/>
              <a:gdLst/>
              <a:ahLst/>
              <a:cxnLst/>
              <a:rect l="l" t="t" r="r" b="b"/>
              <a:pathLst>
                <a:path w="664845" h="879475">
                  <a:moveTo>
                    <a:pt x="467867" y="765047"/>
                  </a:moveTo>
                  <a:lnTo>
                    <a:pt x="664463" y="879347"/>
                  </a:lnTo>
                </a:path>
                <a:path w="664845" h="879475">
                  <a:moveTo>
                    <a:pt x="467867" y="443483"/>
                  </a:moveTo>
                  <a:lnTo>
                    <a:pt x="240791" y="219455"/>
                  </a:lnTo>
                  <a:lnTo>
                    <a:pt x="303275" y="0"/>
                  </a:lnTo>
                </a:path>
                <a:path w="664845" h="879475">
                  <a:moveTo>
                    <a:pt x="259079" y="237743"/>
                  </a:moveTo>
                  <a:lnTo>
                    <a:pt x="12191" y="303275"/>
                  </a:lnTo>
                </a:path>
                <a:path w="664845" h="879475">
                  <a:moveTo>
                    <a:pt x="248411" y="193547"/>
                  </a:moveTo>
                  <a:lnTo>
                    <a:pt x="0" y="260603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4558387" y="5529071"/>
            <a:ext cx="1327785" cy="1122045"/>
            <a:chOff x="4558387" y="5529071"/>
            <a:chExt cx="1327785" cy="1122045"/>
          </a:xfrm>
        </p:grpSpPr>
        <p:sp>
          <p:nvSpPr>
            <p:cNvPr id="31" name="object 31"/>
            <p:cNvSpPr/>
            <p:nvPr/>
          </p:nvSpPr>
          <p:spPr>
            <a:xfrm>
              <a:off x="5126614" y="5926835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67306" y="6219443"/>
              <a:ext cx="559435" cy="189230"/>
            </a:xfrm>
            <a:custGeom>
              <a:avLst/>
              <a:gdLst/>
              <a:ahLst/>
              <a:cxnLst/>
              <a:rect l="l" t="t" r="r" b="b"/>
              <a:pathLst>
                <a:path w="559435" h="189229">
                  <a:moveTo>
                    <a:pt x="559307" y="27431"/>
                  </a:moveTo>
                  <a:lnTo>
                    <a:pt x="280415" y="188975"/>
                  </a:lnTo>
                  <a:lnTo>
                    <a:pt x="0" y="27431"/>
                  </a:lnTo>
                </a:path>
                <a:path w="559435" h="189229">
                  <a:moveTo>
                    <a:pt x="280415" y="135635"/>
                  </a:moveTo>
                  <a:lnTo>
                    <a:pt x="47243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67306" y="5926835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67306" y="5765291"/>
              <a:ext cx="559435" cy="186055"/>
            </a:xfrm>
            <a:custGeom>
              <a:avLst/>
              <a:gdLst/>
              <a:ahLst/>
              <a:cxnLst/>
              <a:rect l="l" t="t" r="r" b="b"/>
              <a:pathLst>
                <a:path w="559435" h="186054">
                  <a:moveTo>
                    <a:pt x="0" y="161543"/>
                  </a:moveTo>
                  <a:lnTo>
                    <a:pt x="280415" y="0"/>
                  </a:lnTo>
                </a:path>
                <a:path w="559435" h="186054">
                  <a:moveTo>
                    <a:pt x="47243" y="185927"/>
                  </a:moveTo>
                  <a:lnTo>
                    <a:pt x="280415" y="51815"/>
                  </a:lnTo>
                </a:path>
                <a:path w="559435" h="186054">
                  <a:moveTo>
                    <a:pt x="559307" y="161543"/>
                  </a:moveTo>
                  <a:lnTo>
                    <a:pt x="280415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847722" y="6408419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126614" y="6219443"/>
              <a:ext cx="224154" cy="143510"/>
            </a:xfrm>
            <a:custGeom>
              <a:avLst/>
              <a:gdLst/>
              <a:ahLst/>
              <a:cxnLst/>
              <a:rect l="l" t="t" r="r" b="b"/>
              <a:pathLst>
                <a:path w="224154" h="143510">
                  <a:moveTo>
                    <a:pt x="0" y="27431"/>
                  </a:moveTo>
                  <a:lnTo>
                    <a:pt x="201167" y="143255"/>
                  </a:lnTo>
                </a:path>
                <a:path w="224154" h="143510">
                  <a:moveTo>
                    <a:pt x="45719" y="0"/>
                  </a:moveTo>
                  <a:lnTo>
                    <a:pt x="224027" y="103631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847722" y="5529071"/>
              <a:ext cx="0" cy="236220"/>
            </a:xfrm>
            <a:custGeom>
              <a:avLst/>
              <a:gdLst/>
              <a:ahLst/>
              <a:cxnLst/>
              <a:rect l="l" t="t" r="r" b="b"/>
              <a:pathLst>
                <a:path h="236220">
                  <a:moveTo>
                    <a:pt x="0" y="236219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80182" y="6246875"/>
              <a:ext cx="201295" cy="117475"/>
            </a:xfrm>
            <a:custGeom>
              <a:avLst/>
              <a:gdLst/>
              <a:ahLst/>
              <a:cxnLst/>
              <a:rect l="l" t="t" r="r" b="b"/>
              <a:pathLst>
                <a:path w="201295" h="117475">
                  <a:moveTo>
                    <a:pt x="0" y="117347"/>
                  </a:moveTo>
                  <a:lnTo>
                    <a:pt x="201167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635630" y="5926835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320039"/>
                  </a:moveTo>
                  <a:lnTo>
                    <a:pt x="45719" y="0"/>
                  </a:lnTo>
                </a:path>
                <a:path w="45720" h="320039">
                  <a:moveTo>
                    <a:pt x="0" y="292607"/>
                  </a:moveTo>
                  <a:lnTo>
                    <a:pt x="0" y="24383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126614" y="5553455"/>
              <a:ext cx="751840" cy="806450"/>
            </a:xfrm>
            <a:custGeom>
              <a:avLst/>
              <a:gdLst/>
              <a:ahLst/>
              <a:cxnLst/>
              <a:rect l="l" t="t" r="r" b="b"/>
              <a:pathLst>
                <a:path w="751839" h="806450">
                  <a:moveTo>
                    <a:pt x="554735" y="693419"/>
                  </a:moveTo>
                  <a:lnTo>
                    <a:pt x="751331" y="806195"/>
                  </a:lnTo>
                </a:path>
                <a:path w="751839" h="806450">
                  <a:moveTo>
                    <a:pt x="554735" y="373379"/>
                  </a:moveTo>
                  <a:lnTo>
                    <a:pt x="277367" y="211835"/>
                  </a:lnTo>
                </a:path>
                <a:path w="751839" h="806450">
                  <a:moveTo>
                    <a:pt x="0" y="373379"/>
                  </a:moveTo>
                  <a:lnTo>
                    <a:pt x="277367" y="211835"/>
                  </a:lnTo>
                  <a:lnTo>
                    <a:pt x="391667" y="3047"/>
                  </a:lnTo>
                </a:path>
                <a:path w="751839" h="806450">
                  <a:moveTo>
                    <a:pt x="277367" y="211835"/>
                  </a:moveTo>
                  <a:lnTo>
                    <a:pt x="152399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335377" y="6185891"/>
              <a:ext cx="166164" cy="1692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1649071" y="5526023"/>
            <a:ext cx="1325880" cy="1125220"/>
            <a:chOff x="1649071" y="5526023"/>
            <a:chExt cx="1325880" cy="1125220"/>
          </a:xfrm>
        </p:grpSpPr>
        <p:sp>
          <p:nvSpPr>
            <p:cNvPr id="43" name="object 43"/>
            <p:cNvSpPr/>
            <p:nvPr/>
          </p:nvSpPr>
          <p:spPr>
            <a:xfrm>
              <a:off x="2215774" y="5926835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657990" y="6219443"/>
              <a:ext cx="558165" cy="189230"/>
            </a:xfrm>
            <a:custGeom>
              <a:avLst/>
              <a:gdLst/>
              <a:ahLst/>
              <a:cxnLst/>
              <a:rect l="l" t="t" r="r" b="b"/>
              <a:pathLst>
                <a:path w="558164" h="189229">
                  <a:moveTo>
                    <a:pt x="557783" y="27431"/>
                  </a:moveTo>
                  <a:lnTo>
                    <a:pt x="277367" y="188975"/>
                  </a:lnTo>
                  <a:lnTo>
                    <a:pt x="0" y="27431"/>
                  </a:lnTo>
                </a:path>
                <a:path w="558164" h="189229">
                  <a:moveTo>
                    <a:pt x="277367" y="135635"/>
                  </a:moveTo>
                  <a:lnTo>
                    <a:pt x="45719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657990" y="5926835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657990" y="5765291"/>
              <a:ext cx="558165" cy="186055"/>
            </a:xfrm>
            <a:custGeom>
              <a:avLst/>
              <a:gdLst/>
              <a:ahLst/>
              <a:cxnLst/>
              <a:rect l="l" t="t" r="r" b="b"/>
              <a:pathLst>
                <a:path w="558164" h="186054">
                  <a:moveTo>
                    <a:pt x="0" y="161543"/>
                  </a:moveTo>
                  <a:lnTo>
                    <a:pt x="277367" y="0"/>
                  </a:lnTo>
                </a:path>
                <a:path w="558164" h="186054">
                  <a:moveTo>
                    <a:pt x="45719" y="185927"/>
                  </a:moveTo>
                  <a:lnTo>
                    <a:pt x="277367" y="51815"/>
                  </a:lnTo>
                </a:path>
                <a:path w="558164" h="186054">
                  <a:moveTo>
                    <a:pt x="557783" y="161543"/>
                  </a:moveTo>
                  <a:lnTo>
                    <a:pt x="277367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935358" y="6408419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215774" y="6219443"/>
              <a:ext cx="224154" cy="143510"/>
            </a:xfrm>
            <a:custGeom>
              <a:avLst/>
              <a:gdLst/>
              <a:ahLst/>
              <a:cxnLst/>
              <a:rect l="l" t="t" r="r" b="b"/>
              <a:pathLst>
                <a:path w="224155" h="143510">
                  <a:moveTo>
                    <a:pt x="0" y="27431"/>
                  </a:moveTo>
                  <a:lnTo>
                    <a:pt x="201167" y="143255"/>
                  </a:lnTo>
                </a:path>
                <a:path w="224155" h="143510">
                  <a:moveTo>
                    <a:pt x="45719" y="0"/>
                  </a:moveTo>
                  <a:lnTo>
                    <a:pt x="224027" y="103631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935358" y="5529071"/>
              <a:ext cx="0" cy="236220"/>
            </a:xfrm>
            <a:custGeom>
              <a:avLst/>
              <a:gdLst/>
              <a:ahLst/>
              <a:cxnLst/>
              <a:rect l="l" t="t" r="r" b="b"/>
              <a:pathLst>
                <a:path h="236220">
                  <a:moveTo>
                    <a:pt x="0" y="236219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569342" y="6246875"/>
              <a:ext cx="201295" cy="116205"/>
            </a:xfrm>
            <a:custGeom>
              <a:avLst/>
              <a:gdLst/>
              <a:ahLst/>
              <a:cxnLst/>
              <a:rect l="l" t="t" r="r" b="b"/>
              <a:pathLst>
                <a:path w="201294" h="116204">
                  <a:moveTo>
                    <a:pt x="0" y="115823"/>
                  </a:moveTo>
                  <a:lnTo>
                    <a:pt x="201167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24790" y="5926835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19" h="320039">
                  <a:moveTo>
                    <a:pt x="45719" y="320039"/>
                  </a:moveTo>
                  <a:lnTo>
                    <a:pt x="45719" y="0"/>
                  </a:lnTo>
                </a:path>
                <a:path w="45719" h="320039">
                  <a:moveTo>
                    <a:pt x="0" y="292607"/>
                  </a:moveTo>
                  <a:lnTo>
                    <a:pt x="0" y="24383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215774" y="5765291"/>
              <a:ext cx="751840" cy="594360"/>
            </a:xfrm>
            <a:custGeom>
              <a:avLst/>
              <a:gdLst/>
              <a:ahLst/>
              <a:cxnLst/>
              <a:rect l="l" t="t" r="r" b="b"/>
              <a:pathLst>
                <a:path w="751839" h="594360">
                  <a:moveTo>
                    <a:pt x="554735" y="481583"/>
                  </a:moveTo>
                  <a:lnTo>
                    <a:pt x="751331" y="594359"/>
                  </a:lnTo>
                </a:path>
                <a:path w="751839" h="594360">
                  <a:moveTo>
                    <a:pt x="554735" y="161543"/>
                  </a:moveTo>
                  <a:lnTo>
                    <a:pt x="277367" y="0"/>
                  </a:lnTo>
                </a:path>
                <a:path w="751839" h="594360">
                  <a:moveTo>
                    <a:pt x="0" y="161543"/>
                  </a:moveTo>
                  <a:lnTo>
                    <a:pt x="277367" y="0"/>
                  </a:lnTo>
                </a:path>
                <a:path w="751839" h="594360">
                  <a:moveTo>
                    <a:pt x="45719" y="185927"/>
                  </a:moveTo>
                  <a:lnTo>
                    <a:pt x="277367" y="51815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493142" y="5526023"/>
              <a:ext cx="0" cy="239395"/>
            </a:xfrm>
            <a:custGeom>
              <a:avLst/>
              <a:gdLst/>
              <a:ahLst/>
              <a:cxnLst/>
              <a:rect l="l" t="t" r="r" b="b"/>
              <a:pathLst>
                <a:path h="239395">
                  <a:moveTo>
                    <a:pt x="0" y="239267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498183" y="3358871"/>
            <a:ext cx="1325880" cy="1181735"/>
            <a:chOff x="7498183" y="3358871"/>
            <a:chExt cx="1325880" cy="1181735"/>
          </a:xfrm>
        </p:grpSpPr>
        <p:sp>
          <p:nvSpPr>
            <p:cNvPr id="55" name="object 55"/>
            <p:cNvSpPr/>
            <p:nvPr/>
          </p:nvSpPr>
          <p:spPr>
            <a:xfrm>
              <a:off x="8019165" y="3816096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0"/>
                  </a:moveTo>
                  <a:lnTo>
                    <a:pt x="45719" y="320039"/>
                  </a:lnTo>
                </a:path>
                <a:path w="45720" h="320039">
                  <a:moveTo>
                    <a:pt x="0" y="27431"/>
                  </a:moveTo>
                  <a:lnTo>
                    <a:pt x="0" y="295655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507101" y="4111752"/>
              <a:ext cx="558165" cy="186055"/>
            </a:xfrm>
            <a:custGeom>
              <a:avLst/>
              <a:gdLst/>
              <a:ahLst/>
              <a:cxnLst/>
              <a:rect l="l" t="t" r="r" b="b"/>
              <a:pathLst>
                <a:path w="558165" h="186054">
                  <a:moveTo>
                    <a:pt x="557783" y="24383"/>
                  </a:moveTo>
                  <a:lnTo>
                    <a:pt x="277367" y="185927"/>
                  </a:lnTo>
                  <a:lnTo>
                    <a:pt x="0" y="24383"/>
                  </a:lnTo>
                </a:path>
                <a:path w="558165" h="186054">
                  <a:moveTo>
                    <a:pt x="277367" y="132587"/>
                  </a:moveTo>
                  <a:lnTo>
                    <a:pt x="45719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507101" y="3816096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507101" y="3654552"/>
              <a:ext cx="558165" cy="189230"/>
            </a:xfrm>
            <a:custGeom>
              <a:avLst/>
              <a:gdLst/>
              <a:ahLst/>
              <a:cxnLst/>
              <a:rect l="l" t="t" r="r" b="b"/>
              <a:pathLst>
                <a:path w="558165" h="189229">
                  <a:moveTo>
                    <a:pt x="0" y="161543"/>
                  </a:moveTo>
                  <a:lnTo>
                    <a:pt x="277367" y="0"/>
                  </a:lnTo>
                </a:path>
                <a:path w="558165" h="189229">
                  <a:moveTo>
                    <a:pt x="45719" y="188975"/>
                  </a:moveTo>
                  <a:lnTo>
                    <a:pt x="277367" y="53339"/>
                  </a:lnTo>
                </a:path>
                <a:path w="558165" h="189229">
                  <a:moveTo>
                    <a:pt x="557783" y="161543"/>
                  </a:moveTo>
                  <a:lnTo>
                    <a:pt x="277367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784469" y="4297680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064885" y="4136136"/>
              <a:ext cx="201295" cy="117475"/>
            </a:xfrm>
            <a:custGeom>
              <a:avLst/>
              <a:gdLst/>
              <a:ahLst/>
              <a:cxnLst/>
              <a:rect l="l" t="t" r="r" b="b"/>
              <a:pathLst>
                <a:path w="201295" h="117475">
                  <a:moveTo>
                    <a:pt x="0" y="0"/>
                  </a:moveTo>
                  <a:lnTo>
                    <a:pt x="201167" y="117347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784469" y="3418332"/>
              <a:ext cx="0" cy="236220"/>
            </a:xfrm>
            <a:custGeom>
              <a:avLst/>
              <a:gdLst/>
              <a:ahLst/>
              <a:cxnLst/>
              <a:rect l="l" t="t" r="r" b="b"/>
              <a:pathLst>
                <a:path h="236220">
                  <a:moveTo>
                    <a:pt x="0" y="236219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418453" y="4136136"/>
              <a:ext cx="203200" cy="117475"/>
            </a:xfrm>
            <a:custGeom>
              <a:avLst/>
              <a:gdLst/>
              <a:ahLst/>
              <a:cxnLst/>
              <a:rect l="l" t="t" r="r" b="b"/>
              <a:pathLst>
                <a:path w="203200" h="117475">
                  <a:moveTo>
                    <a:pt x="0" y="117347"/>
                  </a:moveTo>
                  <a:lnTo>
                    <a:pt x="202691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573901" y="3816096"/>
              <a:ext cx="47625" cy="320040"/>
            </a:xfrm>
            <a:custGeom>
              <a:avLst/>
              <a:gdLst/>
              <a:ahLst/>
              <a:cxnLst/>
              <a:rect l="l" t="t" r="r" b="b"/>
              <a:pathLst>
                <a:path w="47625" h="320039">
                  <a:moveTo>
                    <a:pt x="47243" y="320039"/>
                  </a:moveTo>
                  <a:lnTo>
                    <a:pt x="47243" y="0"/>
                  </a:lnTo>
                </a:path>
                <a:path w="47625" h="320039">
                  <a:moveTo>
                    <a:pt x="0" y="295655"/>
                  </a:moveTo>
                  <a:lnTo>
                    <a:pt x="0" y="19811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151753" y="3366516"/>
              <a:ext cx="664845" cy="885825"/>
            </a:xfrm>
            <a:custGeom>
              <a:avLst/>
              <a:gdLst/>
              <a:ahLst/>
              <a:cxnLst/>
              <a:rect l="l" t="t" r="r" b="b"/>
              <a:pathLst>
                <a:path w="664845" h="885825">
                  <a:moveTo>
                    <a:pt x="469391" y="769619"/>
                  </a:moveTo>
                  <a:lnTo>
                    <a:pt x="664463" y="885443"/>
                  </a:lnTo>
                </a:path>
                <a:path w="664845" h="885825">
                  <a:moveTo>
                    <a:pt x="469391" y="449579"/>
                  </a:moveTo>
                  <a:lnTo>
                    <a:pt x="242315" y="219455"/>
                  </a:lnTo>
                  <a:lnTo>
                    <a:pt x="303275" y="0"/>
                  </a:lnTo>
                </a:path>
                <a:path w="664845" h="885825">
                  <a:moveTo>
                    <a:pt x="262127" y="237743"/>
                  </a:moveTo>
                  <a:lnTo>
                    <a:pt x="12191" y="303275"/>
                  </a:lnTo>
                </a:path>
                <a:path w="664845" h="885825">
                  <a:moveTo>
                    <a:pt x="249935" y="193547"/>
                  </a:moveTo>
                  <a:lnTo>
                    <a:pt x="0" y="260603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7498183" y="4684776"/>
            <a:ext cx="1325880" cy="1960245"/>
            <a:chOff x="7498183" y="4684776"/>
            <a:chExt cx="1325880" cy="1960245"/>
          </a:xfrm>
        </p:grpSpPr>
        <p:sp>
          <p:nvSpPr>
            <p:cNvPr id="66" name="object 66"/>
            <p:cNvSpPr/>
            <p:nvPr/>
          </p:nvSpPr>
          <p:spPr>
            <a:xfrm>
              <a:off x="8019165" y="5920740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5">
                  <a:moveTo>
                    <a:pt x="45719" y="0"/>
                  </a:moveTo>
                  <a:lnTo>
                    <a:pt x="45719" y="321563"/>
                  </a:lnTo>
                </a:path>
                <a:path w="45720" h="321945">
                  <a:moveTo>
                    <a:pt x="0" y="25907"/>
                  </a:moveTo>
                  <a:lnTo>
                    <a:pt x="0" y="294131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507101" y="6214872"/>
              <a:ext cx="558165" cy="187960"/>
            </a:xfrm>
            <a:custGeom>
              <a:avLst/>
              <a:gdLst/>
              <a:ahLst/>
              <a:cxnLst/>
              <a:rect l="l" t="t" r="r" b="b"/>
              <a:pathLst>
                <a:path w="558165" h="187960">
                  <a:moveTo>
                    <a:pt x="557783" y="27431"/>
                  </a:moveTo>
                  <a:lnTo>
                    <a:pt x="277367" y="187451"/>
                  </a:lnTo>
                  <a:lnTo>
                    <a:pt x="0" y="27431"/>
                  </a:lnTo>
                </a:path>
                <a:path w="558165" h="187960">
                  <a:moveTo>
                    <a:pt x="277367" y="134111"/>
                  </a:moveTo>
                  <a:lnTo>
                    <a:pt x="45719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507101" y="592074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3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507101" y="5760720"/>
              <a:ext cx="558165" cy="186055"/>
            </a:xfrm>
            <a:custGeom>
              <a:avLst/>
              <a:gdLst/>
              <a:ahLst/>
              <a:cxnLst/>
              <a:rect l="l" t="t" r="r" b="b"/>
              <a:pathLst>
                <a:path w="558165" h="186054">
                  <a:moveTo>
                    <a:pt x="0" y="160019"/>
                  </a:moveTo>
                  <a:lnTo>
                    <a:pt x="277367" y="0"/>
                  </a:lnTo>
                </a:path>
                <a:path w="558165" h="186054">
                  <a:moveTo>
                    <a:pt x="45719" y="185927"/>
                  </a:moveTo>
                  <a:lnTo>
                    <a:pt x="277367" y="50291"/>
                  </a:lnTo>
                </a:path>
                <a:path w="558165" h="186054">
                  <a:moveTo>
                    <a:pt x="557783" y="160019"/>
                  </a:moveTo>
                  <a:lnTo>
                    <a:pt x="277367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784469" y="6402323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064885" y="6242304"/>
              <a:ext cx="201295" cy="117475"/>
            </a:xfrm>
            <a:custGeom>
              <a:avLst/>
              <a:gdLst/>
              <a:ahLst/>
              <a:cxnLst/>
              <a:rect l="l" t="t" r="r" b="b"/>
              <a:pathLst>
                <a:path w="201295" h="117475">
                  <a:moveTo>
                    <a:pt x="0" y="0"/>
                  </a:moveTo>
                  <a:lnTo>
                    <a:pt x="201167" y="117347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784469" y="5522976"/>
              <a:ext cx="0" cy="238125"/>
            </a:xfrm>
            <a:custGeom>
              <a:avLst/>
              <a:gdLst/>
              <a:ahLst/>
              <a:cxnLst/>
              <a:rect l="l" t="t" r="r" b="b"/>
              <a:pathLst>
                <a:path h="238125">
                  <a:moveTo>
                    <a:pt x="0" y="237743"/>
                  </a:moveTo>
                  <a:lnTo>
                    <a:pt x="0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418453" y="6242304"/>
              <a:ext cx="203200" cy="117475"/>
            </a:xfrm>
            <a:custGeom>
              <a:avLst/>
              <a:gdLst/>
              <a:ahLst/>
              <a:cxnLst/>
              <a:rect l="l" t="t" r="r" b="b"/>
              <a:pathLst>
                <a:path w="203200" h="117475">
                  <a:moveTo>
                    <a:pt x="0" y="117347"/>
                  </a:moveTo>
                  <a:lnTo>
                    <a:pt x="202691" y="0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573901" y="5920740"/>
              <a:ext cx="47625" cy="321945"/>
            </a:xfrm>
            <a:custGeom>
              <a:avLst/>
              <a:gdLst/>
              <a:ahLst/>
              <a:cxnLst/>
              <a:rect l="l" t="t" r="r" b="b"/>
              <a:pathLst>
                <a:path w="47625" h="321945">
                  <a:moveTo>
                    <a:pt x="47243" y="321563"/>
                  </a:moveTo>
                  <a:lnTo>
                    <a:pt x="47243" y="0"/>
                  </a:lnTo>
                </a:path>
                <a:path w="47625" h="321945">
                  <a:moveTo>
                    <a:pt x="0" y="294131"/>
                  </a:moveTo>
                  <a:lnTo>
                    <a:pt x="0" y="18287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151753" y="5469636"/>
              <a:ext cx="664845" cy="885825"/>
            </a:xfrm>
            <a:custGeom>
              <a:avLst/>
              <a:gdLst/>
              <a:ahLst/>
              <a:cxnLst/>
              <a:rect l="l" t="t" r="r" b="b"/>
              <a:pathLst>
                <a:path w="664845" h="885825">
                  <a:moveTo>
                    <a:pt x="469391" y="772667"/>
                  </a:moveTo>
                  <a:lnTo>
                    <a:pt x="664463" y="885443"/>
                  </a:lnTo>
                </a:path>
                <a:path w="664845" h="885825">
                  <a:moveTo>
                    <a:pt x="469391" y="451103"/>
                  </a:moveTo>
                  <a:lnTo>
                    <a:pt x="242315" y="222503"/>
                  </a:lnTo>
                  <a:lnTo>
                    <a:pt x="303275" y="0"/>
                  </a:lnTo>
                </a:path>
                <a:path w="664845" h="885825">
                  <a:moveTo>
                    <a:pt x="262127" y="239267"/>
                  </a:moveTo>
                  <a:lnTo>
                    <a:pt x="12191" y="306323"/>
                  </a:lnTo>
                </a:path>
                <a:path w="664845" h="885825">
                  <a:moveTo>
                    <a:pt x="249935" y="196595"/>
                  </a:moveTo>
                  <a:lnTo>
                    <a:pt x="0" y="260603"/>
                  </a:lnTo>
                </a:path>
              </a:pathLst>
            </a:custGeom>
            <a:ln w="15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965801" y="5548859"/>
              <a:ext cx="243888" cy="1676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166993" y="6160008"/>
              <a:ext cx="205514" cy="1917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355969" y="5760720"/>
              <a:ext cx="88900" cy="142240"/>
            </a:xfrm>
            <a:custGeom>
              <a:avLst/>
              <a:gdLst/>
              <a:ahLst/>
              <a:cxnLst/>
              <a:rect l="l" t="t" r="r" b="b"/>
              <a:pathLst>
                <a:path w="88900" h="142239">
                  <a:moveTo>
                    <a:pt x="88391" y="140207"/>
                  </a:moveTo>
                  <a:lnTo>
                    <a:pt x="39623" y="0"/>
                  </a:lnTo>
                  <a:lnTo>
                    <a:pt x="0" y="141731"/>
                  </a:lnTo>
                  <a:lnTo>
                    <a:pt x="45719" y="124967"/>
                  </a:lnTo>
                  <a:lnTo>
                    <a:pt x="88391" y="1402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081649" y="5852160"/>
              <a:ext cx="323215" cy="238125"/>
            </a:xfrm>
            <a:custGeom>
              <a:avLst/>
              <a:gdLst/>
              <a:ahLst/>
              <a:cxnLst/>
              <a:rect l="l" t="t" r="r" b="b"/>
              <a:pathLst>
                <a:path w="323215" h="238125">
                  <a:moveTo>
                    <a:pt x="0" y="228599"/>
                  </a:moveTo>
                  <a:lnTo>
                    <a:pt x="16263" y="232600"/>
                  </a:lnTo>
                  <a:lnTo>
                    <a:pt x="32956" y="235457"/>
                  </a:lnTo>
                  <a:lnTo>
                    <a:pt x="49934" y="237172"/>
                  </a:lnTo>
                  <a:lnTo>
                    <a:pt x="67055" y="237743"/>
                  </a:lnTo>
                  <a:lnTo>
                    <a:pt x="116124" y="233029"/>
                  </a:lnTo>
                  <a:lnTo>
                    <a:pt x="162139" y="219455"/>
                  </a:lnTo>
                  <a:lnTo>
                    <a:pt x="204189" y="197881"/>
                  </a:lnTo>
                  <a:lnTo>
                    <a:pt x="241363" y="169163"/>
                  </a:lnTo>
                  <a:lnTo>
                    <a:pt x="272751" y="134159"/>
                  </a:lnTo>
                  <a:lnTo>
                    <a:pt x="297441" y="93725"/>
                  </a:lnTo>
                  <a:lnTo>
                    <a:pt x="314524" y="48720"/>
                  </a:lnTo>
                  <a:lnTo>
                    <a:pt x="323087" y="0"/>
                  </a:lnTo>
                </a:path>
              </a:pathLst>
            </a:custGeom>
            <a:ln w="178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005449" y="5215128"/>
              <a:ext cx="97790" cy="182880"/>
            </a:xfrm>
            <a:custGeom>
              <a:avLst/>
              <a:gdLst/>
              <a:ahLst/>
              <a:cxnLst/>
              <a:rect l="l" t="t" r="r" b="b"/>
              <a:pathLst>
                <a:path w="97790" h="182879">
                  <a:moveTo>
                    <a:pt x="97535" y="0"/>
                  </a:moveTo>
                  <a:lnTo>
                    <a:pt x="48767" y="22859"/>
                  </a:lnTo>
                  <a:lnTo>
                    <a:pt x="0" y="0"/>
                  </a:lnTo>
                  <a:lnTo>
                    <a:pt x="48767" y="182879"/>
                  </a:lnTo>
                  <a:lnTo>
                    <a:pt x="975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054217" y="4687824"/>
              <a:ext cx="0" cy="547370"/>
            </a:xfrm>
            <a:custGeom>
              <a:avLst/>
              <a:gdLst/>
              <a:ahLst/>
              <a:cxnLst/>
              <a:rect l="l" t="t" r="r" b="b"/>
              <a:pathLst>
                <a:path h="547370">
                  <a:moveTo>
                    <a:pt x="0" y="54711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046597" y="4684776"/>
              <a:ext cx="18415" cy="553720"/>
            </a:xfrm>
            <a:custGeom>
              <a:avLst/>
              <a:gdLst/>
              <a:ahLst/>
              <a:cxnLst/>
              <a:rect l="l" t="t" r="r" b="b"/>
              <a:pathLst>
                <a:path w="18415" h="553720">
                  <a:moveTo>
                    <a:pt x="18287" y="553211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553211"/>
                  </a:lnTo>
                  <a:lnTo>
                    <a:pt x="18287" y="5532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121273" y="5434584"/>
              <a:ext cx="207038" cy="2405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84"/>
          <p:cNvGrpSpPr/>
          <p:nvPr/>
        </p:nvGrpSpPr>
        <p:grpSpPr>
          <a:xfrm>
            <a:off x="3122553" y="3922776"/>
            <a:ext cx="1083945" cy="96520"/>
            <a:chOff x="3122553" y="3922776"/>
            <a:chExt cx="1083945" cy="96520"/>
          </a:xfrm>
        </p:grpSpPr>
        <p:sp>
          <p:nvSpPr>
            <p:cNvPr id="85" name="object 85"/>
            <p:cNvSpPr/>
            <p:nvPr/>
          </p:nvSpPr>
          <p:spPr>
            <a:xfrm>
              <a:off x="4020189" y="3922776"/>
              <a:ext cx="186055" cy="96520"/>
            </a:xfrm>
            <a:custGeom>
              <a:avLst/>
              <a:gdLst/>
              <a:ahLst/>
              <a:cxnLst/>
              <a:rect l="l" t="t" r="r" b="b"/>
              <a:pathLst>
                <a:path w="186054" h="96520">
                  <a:moveTo>
                    <a:pt x="185927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6011"/>
                  </a:lnTo>
                  <a:lnTo>
                    <a:pt x="185927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125601" y="3971544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91439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122553" y="3963924"/>
              <a:ext cx="920750" cy="17145"/>
            </a:xfrm>
            <a:custGeom>
              <a:avLst/>
              <a:gdLst/>
              <a:ahLst/>
              <a:cxnLst/>
              <a:rect l="l" t="t" r="r" b="b"/>
              <a:pathLst>
                <a:path w="920750" h="17145">
                  <a:moveTo>
                    <a:pt x="920495" y="16763"/>
                  </a:moveTo>
                  <a:lnTo>
                    <a:pt x="92049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2049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8" name="object 88"/>
          <p:cNvGrpSpPr/>
          <p:nvPr/>
        </p:nvGrpSpPr>
        <p:grpSpPr>
          <a:xfrm>
            <a:off x="6045586" y="3907535"/>
            <a:ext cx="1089660" cy="132715"/>
            <a:chOff x="6045586" y="3907535"/>
            <a:chExt cx="1089660" cy="132715"/>
          </a:xfrm>
        </p:grpSpPr>
        <p:sp>
          <p:nvSpPr>
            <p:cNvPr id="89" name="object 89"/>
            <p:cNvSpPr/>
            <p:nvPr/>
          </p:nvSpPr>
          <p:spPr>
            <a:xfrm>
              <a:off x="6947794" y="3907535"/>
              <a:ext cx="187960" cy="48895"/>
            </a:xfrm>
            <a:custGeom>
              <a:avLst/>
              <a:gdLst/>
              <a:ahLst/>
              <a:cxnLst/>
              <a:rect l="l" t="t" r="r" b="b"/>
              <a:pathLst>
                <a:path w="187959" h="48895">
                  <a:moveTo>
                    <a:pt x="187451" y="48767"/>
                  </a:moveTo>
                  <a:lnTo>
                    <a:pt x="0" y="0"/>
                  </a:lnTo>
                  <a:lnTo>
                    <a:pt x="24383" y="48767"/>
                  </a:lnTo>
                  <a:lnTo>
                    <a:pt x="18745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048634" y="3945635"/>
              <a:ext cx="920750" cy="0"/>
            </a:xfrm>
            <a:custGeom>
              <a:avLst/>
              <a:gdLst/>
              <a:ahLst/>
              <a:cxnLst/>
              <a:rect l="l" t="t" r="r" b="b"/>
              <a:pathLst>
                <a:path w="920750">
                  <a:moveTo>
                    <a:pt x="9204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045581" y="3938015"/>
              <a:ext cx="927100" cy="102235"/>
            </a:xfrm>
            <a:custGeom>
              <a:avLst/>
              <a:gdLst/>
              <a:ahLst/>
              <a:cxnLst/>
              <a:rect l="l" t="t" r="r" b="b"/>
              <a:pathLst>
                <a:path w="927100" h="102235">
                  <a:moveTo>
                    <a:pt x="187452" y="102108"/>
                  </a:moveTo>
                  <a:lnTo>
                    <a:pt x="163068" y="53340"/>
                  </a:lnTo>
                  <a:lnTo>
                    <a:pt x="0" y="53340"/>
                  </a:lnTo>
                  <a:lnTo>
                    <a:pt x="187452" y="102108"/>
                  </a:lnTo>
                  <a:close/>
                </a:path>
                <a:path w="927100" h="102235">
                  <a:moveTo>
                    <a:pt x="926592" y="0"/>
                  </a:moveTo>
                  <a:lnTo>
                    <a:pt x="0" y="0"/>
                  </a:lnTo>
                  <a:lnTo>
                    <a:pt x="0" y="18288"/>
                  </a:lnTo>
                  <a:lnTo>
                    <a:pt x="926592" y="18288"/>
                  </a:lnTo>
                  <a:lnTo>
                    <a:pt x="9265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211702" y="4002023"/>
              <a:ext cx="920750" cy="0"/>
            </a:xfrm>
            <a:custGeom>
              <a:avLst/>
              <a:gdLst/>
              <a:ahLst/>
              <a:cxnLst/>
              <a:rect l="l" t="t" r="r" b="b"/>
              <a:pathLst>
                <a:path w="920750">
                  <a:moveTo>
                    <a:pt x="0" y="0"/>
                  </a:moveTo>
                  <a:lnTo>
                    <a:pt x="92049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208654" y="3991355"/>
              <a:ext cx="927100" cy="18415"/>
            </a:xfrm>
            <a:custGeom>
              <a:avLst/>
              <a:gdLst/>
              <a:ahLst/>
              <a:cxnLst/>
              <a:rect l="l" t="t" r="r" b="b"/>
              <a:pathLst>
                <a:path w="927100" h="18414">
                  <a:moveTo>
                    <a:pt x="926591" y="18287"/>
                  </a:moveTo>
                  <a:lnTo>
                    <a:pt x="926591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6591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4" name="object 94"/>
          <p:cNvGrpSpPr/>
          <p:nvPr/>
        </p:nvGrpSpPr>
        <p:grpSpPr>
          <a:xfrm>
            <a:off x="6048633" y="6019800"/>
            <a:ext cx="1080770" cy="97790"/>
            <a:chOff x="6048633" y="6019800"/>
            <a:chExt cx="1080770" cy="97790"/>
          </a:xfrm>
        </p:grpSpPr>
        <p:sp>
          <p:nvSpPr>
            <p:cNvPr id="95" name="object 95"/>
            <p:cNvSpPr/>
            <p:nvPr/>
          </p:nvSpPr>
          <p:spPr>
            <a:xfrm>
              <a:off x="6048633" y="6019800"/>
              <a:ext cx="184785" cy="97790"/>
            </a:xfrm>
            <a:custGeom>
              <a:avLst/>
              <a:gdLst/>
              <a:ahLst/>
              <a:cxnLst/>
              <a:rect l="l" t="t" r="r" b="b"/>
              <a:pathLst>
                <a:path w="184785" h="97789">
                  <a:moveTo>
                    <a:pt x="184403" y="97535"/>
                  </a:moveTo>
                  <a:lnTo>
                    <a:pt x="160019" y="48767"/>
                  </a:lnTo>
                  <a:lnTo>
                    <a:pt x="184403" y="0"/>
                  </a:lnTo>
                  <a:lnTo>
                    <a:pt x="0" y="48767"/>
                  </a:lnTo>
                  <a:lnTo>
                    <a:pt x="184403" y="975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211701" y="6068567"/>
              <a:ext cx="916305" cy="0"/>
            </a:xfrm>
            <a:custGeom>
              <a:avLst/>
              <a:gdLst/>
              <a:ahLst/>
              <a:cxnLst/>
              <a:rect l="l" t="t" r="r" b="b"/>
              <a:pathLst>
                <a:path w="916304">
                  <a:moveTo>
                    <a:pt x="0" y="0"/>
                  </a:moveTo>
                  <a:lnTo>
                    <a:pt x="91592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208653" y="6060948"/>
              <a:ext cx="920750" cy="18415"/>
            </a:xfrm>
            <a:custGeom>
              <a:avLst/>
              <a:gdLst/>
              <a:ahLst/>
              <a:cxnLst/>
              <a:rect l="l" t="t" r="r" b="b"/>
              <a:pathLst>
                <a:path w="920750" h="18414">
                  <a:moveTo>
                    <a:pt x="920495" y="18287"/>
                  </a:moveTo>
                  <a:lnTo>
                    <a:pt x="920495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0495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8" name="object 98"/>
          <p:cNvGrpSpPr/>
          <p:nvPr/>
        </p:nvGrpSpPr>
        <p:grpSpPr>
          <a:xfrm>
            <a:off x="3122553" y="6019800"/>
            <a:ext cx="1083945" cy="97790"/>
            <a:chOff x="3122553" y="6019800"/>
            <a:chExt cx="1083945" cy="97790"/>
          </a:xfrm>
        </p:grpSpPr>
        <p:sp>
          <p:nvSpPr>
            <p:cNvPr id="99" name="object 99"/>
            <p:cNvSpPr/>
            <p:nvPr/>
          </p:nvSpPr>
          <p:spPr>
            <a:xfrm>
              <a:off x="3122553" y="6019800"/>
              <a:ext cx="186055" cy="97790"/>
            </a:xfrm>
            <a:custGeom>
              <a:avLst/>
              <a:gdLst/>
              <a:ahLst/>
              <a:cxnLst/>
              <a:rect l="l" t="t" r="r" b="b"/>
              <a:pathLst>
                <a:path w="186054" h="97789">
                  <a:moveTo>
                    <a:pt x="185927" y="97535"/>
                  </a:moveTo>
                  <a:lnTo>
                    <a:pt x="163067" y="48767"/>
                  </a:lnTo>
                  <a:lnTo>
                    <a:pt x="185927" y="0"/>
                  </a:lnTo>
                  <a:lnTo>
                    <a:pt x="0" y="48767"/>
                  </a:lnTo>
                  <a:lnTo>
                    <a:pt x="185927" y="975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288669" y="6068567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0" y="0"/>
                  </a:moveTo>
                  <a:lnTo>
                    <a:pt x="9143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285621" y="6060948"/>
              <a:ext cx="920750" cy="18415"/>
            </a:xfrm>
            <a:custGeom>
              <a:avLst/>
              <a:gdLst/>
              <a:ahLst/>
              <a:cxnLst/>
              <a:rect l="l" t="t" r="r" b="b"/>
              <a:pathLst>
                <a:path w="920750" h="18414">
                  <a:moveTo>
                    <a:pt x="920495" y="18287"/>
                  </a:moveTo>
                  <a:lnTo>
                    <a:pt x="920495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0495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1655965" y="4506946"/>
            <a:ext cx="35814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407804" y="4185382"/>
            <a:ext cx="35814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138560" y="3732754"/>
            <a:ext cx="2374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917833" y="3732754"/>
            <a:ext cx="2374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563754" y="4506946"/>
            <a:ext cx="35814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337947" y="4185382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886587" y="4185382"/>
            <a:ext cx="2374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072771" y="3562066"/>
            <a:ext cx="14478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563755" y="6622257"/>
            <a:ext cx="35814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337947" y="6302217"/>
            <a:ext cx="136525" cy="33591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ct val="69200"/>
              </a:lnSpc>
              <a:spcBef>
                <a:spcPts val="54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886587" y="6302217"/>
            <a:ext cx="2374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563751" y="5337525"/>
            <a:ext cx="35814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056006" y="5375625"/>
            <a:ext cx="68961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5134" algn="l"/>
              </a:tabLst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	</a:t>
            </a: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649862" y="6622257"/>
            <a:ext cx="35941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25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428632" y="6302217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975748" y="6302217"/>
            <a:ext cx="2374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649862" y="5337525"/>
            <a:ext cx="35941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25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417964" y="5337525"/>
            <a:ext cx="2374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375546" y="6082761"/>
            <a:ext cx="451484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dirty="0">
                <a:latin typeface="Symbol"/>
                <a:cs typeface="Symbol"/>
              </a:rPr>
              <a:t>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500508" y="4511518"/>
            <a:ext cx="35814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277742" y="4191478"/>
            <a:ext cx="136525" cy="33591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ct val="69200"/>
              </a:lnSpc>
              <a:spcBef>
                <a:spcPts val="54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625484" y="3226786"/>
            <a:ext cx="625856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691639" algn="l"/>
                <a:tab pos="2249805" algn="l"/>
                <a:tab pos="2950845" algn="l"/>
                <a:tab pos="5887085" algn="l"/>
              </a:tabLst>
            </a:pPr>
            <a:r>
              <a:rPr sz="1200" b="1" dirty="0">
                <a:latin typeface="Arial"/>
                <a:cs typeface="Arial"/>
              </a:rPr>
              <a:t>Me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800" b="1" baseline="-9259" dirty="0">
                <a:solidFill>
                  <a:srgbClr val="FF0000"/>
                </a:solidFill>
                <a:latin typeface="Arial"/>
                <a:cs typeface="Arial"/>
              </a:rPr>
              <a:t>O	O	</a:t>
            </a:r>
            <a:r>
              <a:rPr sz="1200" b="1" dirty="0">
                <a:latin typeface="Arial"/>
                <a:cs typeface="Arial"/>
              </a:rPr>
              <a:t>Me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	</a:t>
            </a:r>
            <a:r>
              <a:rPr sz="1200" b="1" dirty="0">
                <a:latin typeface="Arial"/>
                <a:cs typeface="Arial"/>
              </a:rPr>
              <a:t>Me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465963" y="3171922"/>
            <a:ext cx="317881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53385" algn="l"/>
              </a:tabLst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	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8824859" y="4191478"/>
            <a:ext cx="2374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012566" y="3562066"/>
            <a:ext cx="14478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500502" y="6617685"/>
            <a:ext cx="35814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277742" y="6296121"/>
            <a:ext cx="136525" cy="33718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53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824859" y="6296121"/>
            <a:ext cx="2374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8407282" y="5275041"/>
            <a:ext cx="2374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8012566" y="5663661"/>
            <a:ext cx="14478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475097" y="5332953"/>
            <a:ext cx="54800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Me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baseline="-18518" dirty="0">
                <a:latin typeface="Arial"/>
                <a:cs typeface="Arial"/>
              </a:rPr>
              <a:t>H</a:t>
            </a:r>
            <a:endParaRPr sz="1800" baseline="-18518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075559" y="4858990"/>
            <a:ext cx="70866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c-H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SO</a:t>
            </a:r>
            <a:r>
              <a:rPr sz="1275" b="1" baseline="-19607" dirty="0">
                <a:latin typeface="Arial"/>
                <a:cs typeface="Arial"/>
              </a:rPr>
              <a:t>4</a:t>
            </a:r>
            <a:r>
              <a:rPr sz="1200" b="1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37064" y="1492250"/>
            <a:ext cx="8170545" cy="17485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4749165" algn="ctr">
              <a:lnSpc>
                <a:spcPts val="1300"/>
              </a:lnSpc>
              <a:spcBef>
                <a:spcPts val="114"/>
              </a:spcBef>
            </a:pPr>
            <a:r>
              <a:rPr sz="1150" b="1" spc="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150">
              <a:latin typeface="Arial"/>
              <a:cs typeface="Arial"/>
            </a:endParaRPr>
          </a:p>
          <a:p>
            <a:pPr marR="1447800" algn="ctr">
              <a:lnSpc>
                <a:spcPts val="1270"/>
              </a:lnSpc>
            </a:pPr>
            <a:r>
              <a:rPr sz="1150" b="1" spc="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150">
              <a:latin typeface="Arial"/>
              <a:cs typeface="Arial"/>
            </a:endParaRPr>
          </a:p>
          <a:p>
            <a:pPr marL="206375" indent="-143510">
              <a:lnSpc>
                <a:spcPts val="2130"/>
              </a:lnSpc>
              <a:buChar char="•"/>
              <a:tabLst>
                <a:tab pos="207010" algn="l"/>
              </a:tabLst>
            </a:pPr>
            <a:r>
              <a:rPr sz="1800" spc="-5" dirty="0">
                <a:latin typeface="Arial"/>
                <a:cs typeface="Arial"/>
              </a:rPr>
              <a:t>pK</a:t>
            </a:r>
            <a:r>
              <a:rPr sz="1800" i="1" spc="-7" baseline="-23148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values </a:t>
            </a:r>
            <a:r>
              <a:rPr sz="1800" spc="-5" dirty="0">
                <a:latin typeface="Arial"/>
                <a:cs typeface="Arial"/>
              </a:rPr>
              <a:t>(4.9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5.4) are similar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that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pyridine</a:t>
            </a:r>
            <a:endParaRPr sz="1800">
              <a:latin typeface="Arial"/>
              <a:cs typeface="Arial"/>
            </a:endParaRPr>
          </a:p>
          <a:p>
            <a:pPr marL="191135" marR="17780" indent="-128270">
              <a:lnSpc>
                <a:spcPct val="100000"/>
              </a:lnSpc>
              <a:spcBef>
                <a:spcPts val="685"/>
              </a:spcBef>
              <a:buChar char="•"/>
              <a:tabLst>
                <a:tab pos="207010" algn="l"/>
              </a:tabLst>
            </a:pPr>
            <a:r>
              <a:rPr sz="1800" spc="-10" dirty="0">
                <a:latin typeface="Arial"/>
                <a:cs typeface="Arial"/>
              </a:rPr>
              <a:t>Possess </a:t>
            </a:r>
            <a:r>
              <a:rPr sz="1800" spc="-5" dirty="0">
                <a:latin typeface="Arial"/>
                <a:cs typeface="Arial"/>
              </a:rPr>
              <a:t>aspects of </a:t>
            </a:r>
            <a:r>
              <a:rPr sz="1800" spc="-10" dirty="0">
                <a:latin typeface="Arial"/>
                <a:cs typeface="Arial"/>
              </a:rPr>
              <a:t>pyridine and </a:t>
            </a:r>
            <a:r>
              <a:rPr sz="1800" spc="-5" dirty="0">
                <a:latin typeface="Arial"/>
                <a:cs typeface="Arial"/>
              </a:rPr>
              <a:t>naphthalene reactivity e.g. form </a:t>
            </a:r>
            <a:r>
              <a:rPr sz="1800" i="1" spc="-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-oxides </a:t>
            </a:r>
            <a:r>
              <a:rPr sz="1800" spc="-10" dirty="0">
                <a:latin typeface="Arial"/>
                <a:cs typeface="Arial"/>
              </a:rPr>
              <a:t>and  ammonium</a:t>
            </a:r>
            <a:r>
              <a:rPr sz="1800" spc="-5" dirty="0">
                <a:latin typeface="Arial"/>
                <a:cs typeface="Arial"/>
              </a:rPr>
              <a:t> salts</a:t>
            </a:r>
            <a:endParaRPr sz="18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1355"/>
              </a:spcBef>
            </a:pPr>
            <a:r>
              <a:rPr sz="2000" spc="-10">
                <a:solidFill>
                  <a:srgbClr val="0000FF"/>
                </a:solidFill>
                <a:latin typeface="Arial"/>
                <a:cs typeface="Arial"/>
              </a:rPr>
              <a:t>Combes </a:t>
            </a:r>
            <a:r>
              <a:rPr sz="2000" spc="-5" smtClean="0">
                <a:solidFill>
                  <a:srgbClr val="0000FF"/>
                </a:solidFill>
                <a:latin typeface="Arial"/>
                <a:cs typeface="Arial"/>
              </a:rPr>
              <a:t>Synthesis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111640" y="6735033"/>
            <a:ext cx="33083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-15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287152" y="3984214"/>
            <a:ext cx="45021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spc="-5" dirty="0">
                <a:latin typeface="Symbol"/>
                <a:cs typeface="Symbol"/>
              </a:rPr>
              <a:t>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7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3</a:t>
            </a:fld>
            <a:endParaRPr lang="en-US" sz="1600" b="1" dirty="0" smtClean="0"/>
          </a:p>
        </p:txBody>
      </p:sp>
      <p:sp>
        <p:nvSpPr>
          <p:cNvPr id="138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7864" y="196850"/>
            <a:ext cx="6713220" cy="1237518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2237740">
              <a:lnSpc>
                <a:spcPct val="100000"/>
              </a:lnSpc>
              <a:spcBef>
                <a:spcPts val="1270"/>
              </a:spcBef>
            </a:pPr>
            <a:r>
              <a:rPr lang="en-US" sz="2200" spc="-5" dirty="0" smtClean="0"/>
              <a:t>           </a:t>
            </a:r>
            <a:r>
              <a:rPr sz="2200" spc="-5" smtClean="0"/>
              <a:t>Quinolines </a:t>
            </a:r>
            <a:r>
              <a:rPr sz="2200"/>
              <a:t>–</a:t>
            </a:r>
            <a:r>
              <a:rPr sz="2200" spc="-75"/>
              <a:t> </a:t>
            </a:r>
            <a:r>
              <a:rPr sz="2200" spc="-10" smtClean="0"/>
              <a:t>Synthesis</a:t>
            </a:r>
            <a:r>
              <a:rPr lang="en-US" sz="2200" spc="-10" dirty="0" smtClean="0"/>
              <a:t/>
            </a:r>
            <a:br>
              <a:rPr lang="en-US" sz="2200" spc="-10" dirty="0" smtClean="0"/>
            </a:br>
            <a:endParaRPr sz="2200" spc="-10" dirty="0"/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2000" b="0" spc="-5">
                <a:solidFill>
                  <a:srgbClr val="0000FF"/>
                </a:solidFill>
                <a:latin typeface="Arial"/>
                <a:cs typeface="Arial"/>
              </a:rPr>
              <a:t>Conrad-Limpach-Knorr </a:t>
            </a:r>
            <a:r>
              <a:rPr sz="2000" b="0" spc="-5" smtClean="0">
                <a:solidFill>
                  <a:srgbClr val="0000FF"/>
                </a:solidFill>
                <a:latin typeface="Arial"/>
                <a:cs typeface="Arial"/>
              </a:rPr>
              <a:t>Synthesis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846" y="3573270"/>
            <a:ext cx="8851900" cy="74168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760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Very similar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Combes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synthesis </a:t>
            </a:r>
            <a:r>
              <a:rPr sz="1800" dirty="0">
                <a:latin typeface="Arial"/>
                <a:cs typeface="Arial"/>
              </a:rPr>
              <a:t>by a </a:t>
            </a:r>
            <a:r>
              <a:rPr sz="1800" spc="-5" dirty="0">
                <a:latin typeface="Symbol"/>
                <a:cs typeface="Symbol"/>
              </a:rPr>
              <a:t></a:t>
            </a:r>
            <a:r>
              <a:rPr sz="1800" spc="-5" dirty="0">
                <a:latin typeface="Arial"/>
                <a:cs typeface="Arial"/>
              </a:rPr>
              <a:t>-keto ester is </a:t>
            </a:r>
            <a:r>
              <a:rPr sz="1800" spc="-10" dirty="0">
                <a:latin typeface="Arial"/>
                <a:cs typeface="Arial"/>
              </a:rPr>
              <a:t>used </a:t>
            </a:r>
            <a:r>
              <a:rPr sz="1800" spc="-5" dirty="0">
                <a:latin typeface="Arial"/>
                <a:cs typeface="Arial"/>
              </a:rPr>
              <a:t>instead of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Symbol"/>
                <a:cs typeface="Symbol"/>
              </a:rPr>
              <a:t></a:t>
            </a:r>
            <a:r>
              <a:rPr sz="1800" spc="-5" dirty="0">
                <a:latin typeface="Arial"/>
                <a:cs typeface="Arial"/>
              </a:rPr>
              <a:t>-diketone</a:t>
            </a:r>
            <a:endParaRPr sz="1800">
              <a:latin typeface="Arial"/>
              <a:cs typeface="Arial"/>
            </a:endParaRPr>
          </a:p>
          <a:p>
            <a:pPr marL="155575" indent="-143510">
              <a:lnSpc>
                <a:spcPct val="100000"/>
              </a:lnSpc>
              <a:spcBef>
                <a:spcPts val="660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Altering the reaction conditions can completely </a:t>
            </a:r>
            <a:r>
              <a:rPr sz="1800" spc="-10" dirty="0">
                <a:latin typeface="Arial"/>
                <a:cs typeface="Arial"/>
              </a:rPr>
              <a:t>alter </a:t>
            </a:r>
            <a:r>
              <a:rPr sz="1800" spc="-5" dirty="0">
                <a:latin typeface="Arial"/>
                <a:cs typeface="Arial"/>
              </a:rPr>
              <a:t>the regiochemical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outcome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1715" y="2249420"/>
            <a:ext cx="760730" cy="637540"/>
          </a:xfrm>
          <a:custGeom>
            <a:avLst/>
            <a:gdLst/>
            <a:ahLst/>
            <a:cxnLst/>
            <a:rect l="l" t="t" r="r" b="b"/>
            <a:pathLst>
              <a:path w="760730" h="637539">
                <a:moveTo>
                  <a:pt x="551690" y="160024"/>
                </a:moveTo>
                <a:lnTo>
                  <a:pt x="551690" y="473970"/>
                </a:lnTo>
              </a:path>
              <a:path w="760730" h="637539">
                <a:moveTo>
                  <a:pt x="507494" y="451107"/>
                </a:moveTo>
                <a:lnTo>
                  <a:pt x="507494" y="184409"/>
                </a:lnTo>
              </a:path>
              <a:path w="760730" h="637539">
                <a:moveTo>
                  <a:pt x="547118" y="481581"/>
                </a:moveTo>
                <a:lnTo>
                  <a:pt x="275845" y="637040"/>
                </a:lnTo>
              </a:path>
              <a:path w="760730" h="637539">
                <a:moveTo>
                  <a:pt x="275845" y="637040"/>
                </a:moveTo>
                <a:lnTo>
                  <a:pt x="0" y="478537"/>
                </a:lnTo>
              </a:path>
              <a:path w="760730" h="637539">
                <a:moveTo>
                  <a:pt x="45720" y="451107"/>
                </a:moveTo>
                <a:lnTo>
                  <a:pt x="275845" y="585225"/>
                </a:lnTo>
              </a:path>
              <a:path w="760730" h="637539">
                <a:moveTo>
                  <a:pt x="0" y="478537"/>
                </a:moveTo>
                <a:lnTo>
                  <a:pt x="0" y="160024"/>
                </a:lnTo>
              </a:path>
              <a:path w="760730" h="637539">
                <a:moveTo>
                  <a:pt x="0" y="160024"/>
                </a:moveTo>
                <a:lnTo>
                  <a:pt x="275845" y="0"/>
                </a:lnTo>
              </a:path>
              <a:path w="760730" h="637539">
                <a:moveTo>
                  <a:pt x="275845" y="53336"/>
                </a:moveTo>
                <a:lnTo>
                  <a:pt x="45720" y="184409"/>
                </a:lnTo>
              </a:path>
              <a:path w="760730" h="637539">
                <a:moveTo>
                  <a:pt x="275845" y="0"/>
                </a:moveTo>
                <a:lnTo>
                  <a:pt x="551690" y="160024"/>
                </a:lnTo>
              </a:path>
              <a:path w="760730" h="637539">
                <a:moveTo>
                  <a:pt x="760485" y="598940"/>
                </a:moveTo>
                <a:lnTo>
                  <a:pt x="557786" y="481581"/>
                </a:lnTo>
              </a:path>
            </a:pathLst>
          </a:custGeom>
          <a:ln w="17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48498" y="2042162"/>
            <a:ext cx="996950" cy="391795"/>
          </a:xfrm>
          <a:custGeom>
            <a:avLst/>
            <a:gdLst/>
            <a:ahLst/>
            <a:cxnLst/>
            <a:rect l="l" t="t" r="r" b="b"/>
            <a:pathLst>
              <a:path w="996950" h="391794">
                <a:moveTo>
                  <a:pt x="252984" y="245357"/>
                </a:moveTo>
                <a:lnTo>
                  <a:pt x="252984" y="0"/>
                </a:lnTo>
              </a:path>
              <a:path w="996950" h="391794">
                <a:moveTo>
                  <a:pt x="207270" y="245357"/>
                </a:moveTo>
                <a:lnTo>
                  <a:pt x="207270" y="0"/>
                </a:lnTo>
              </a:path>
              <a:path w="996950" h="391794">
                <a:moveTo>
                  <a:pt x="505969" y="391667"/>
                </a:moveTo>
                <a:lnTo>
                  <a:pt x="230127" y="233164"/>
                </a:lnTo>
              </a:path>
              <a:path w="996950" h="391794">
                <a:moveTo>
                  <a:pt x="784863" y="233164"/>
                </a:moveTo>
                <a:lnTo>
                  <a:pt x="505969" y="391667"/>
                </a:lnTo>
              </a:path>
              <a:path w="996950" h="391794">
                <a:moveTo>
                  <a:pt x="762006" y="0"/>
                </a:moveTo>
                <a:lnTo>
                  <a:pt x="762006" y="245357"/>
                </a:lnTo>
              </a:path>
              <a:path w="996950" h="391794">
                <a:moveTo>
                  <a:pt x="807720" y="0"/>
                </a:moveTo>
                <a:lnTo>
                  <a:pt x="807720" y="245357"/>
                </a:lnTo>
              </a:path>
              <a:path w="996950" h="391794">
                <a:moveTo>
                  <a:pt x="784863" y="233164"/>
                </a:moveTo>
                <a:lnTo>
                  <a:pt x="996696" y="356612"/>
                </a:lnTo>
              </a:path>
              <a:path w="996950" h="391794">
                <a:moveTo>
                  <a:pt x="0" y="367282"/>
                </a:moveTo>
                <a:lnTo>
                  <a:pt x="230127" y="233164"/>
                </a:lnTo>
              </a:path>
            </a:pathLst>
          </a:custGeom>
          <a:ln w="17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3139617" y="1952528"/>
            <a:ext cx="2416810" cy="946150"/>
            <a:chOff x="3139617" y="1952528"/>
            <a:chExt cx="2416810" cy="946150"/>
          </a:xfrm>
        </p:grpSpPr>
        <p:sp>
          <p:nvSpPr>
            <p:cNvPr id="8" name="object 8"/>
            <p:cNvSpPr/>
            <p:nvPr/>
          </p:nvSpPr>
          <p:spPr>
            <a:xfrm>
              <a:off x="3148472" y="1961381"/>
              <a:ext cx="1306195" cy="928369"/>
            </a:xfrm>
            <a:custGeom>
              <a:avLst/>
              <a:gdLst/>
              <a:ahLst/>
              <a:cxnLst/>
              <a:rect l="l" t="t" r="r" b="b"/>
              <a:pathLst>
                <a:path w="1306195" h="928369">
                  <a:moveTo>
                    <a:pt x="554735" y="451107"/>
                  </a:moveTo>
                  <a:lnTo>
                    <a:pt x="554735" y="763531"/>
                  </a:lnTo>
                </a:path>
                <a:path w="1306195" h="928369">
                  <a:moveTo>
                    <a:pt x="507495" y="743713"/>
                  </a:moveTo>
                  <a:lnTo>
                    <a:pt x="507495" y="475492"/>
                  </a:lnTo>
                </a:path>
                <a:path w="1306195" h="928369">
                  <a:moveTo>
                    <a:pt x="550173" y="771157"/>
                  </a:moveTo>
                  <a:lnTo>
                    <a:pt x="275842" y="928123"/>
                  </a:lnTo>
                </a:path>
                <a:path w="1306195" h="928369">
                  <a:moveTo>
                    <a:pt x="275842" y="928123"/>
                  </a:moveTo>
                  <a:lnTo>
                    <a:pt x="0" y="769620"/>
                  </a:lnTo>
                </a:path>
                <a:path w="1306195" h="928369">
                  <a:moveTo>
                    <a:pt x="45729" y="743713"/>
                  </a:moveTo>
                  <a:lnTo>
                    <a:pt x="275842" y="874786"/>
                  </a:lnTo>
                </a:path>
                <a:path w="1306195" h="928369">
                  <a:moveTo>
                    <a:pt x="0" y="769620"/>
                  </a:moveTo>
                  <a:lnTo>
                    <a:pt x="0" y="451107"/>
                  </a:lnTo>
                </a:path>
                <a:path w="1306195" h="928369">
                  <a:moveTo>
                    <a:pt x="0" y="451107"/>
                  </a:moveTo>
                  <a:lnTo>
                    <a:pt x="275842" y="291098"/>
                  </a:lnTo>
                </a:path>
                <a:path w="1306195" h="928369">
                  <a:moveTo>
                    <a:pt x="275842" y="344434"/>
                  </a:moveTo>
                  <a:lnTo>
                    <a:pt x="45729" y="475492"/>
                  </a:lnTo>
                </a:path>
                <a:path w="1306195" h="928369">
                  <a:moveTo>
                    <a:pt x="275842" y="291098"/>
                  </a:moveTo>
                  <a:lnTo>
                    <a:pt x="554735" y="451107"/>
                  </a:lnTo>
                </a:path>
                <a:path w="1306195" h="928369">
                  <a:moveTo>
                    <a:pt x="762006" y="890023"/>
                  </a:moveTo>
                  <a:lnTo>
                    <a:pt x="557787" y="771157"/>
                  </a:lnTo>
                </a:path>
                <a:path w="1306195" h="928369">
                  <a:moveTo>
                    <a:pt x="917459" y="886979"/>
                  </a:moveTo>
                  <a:lnTo>
                    <a:pt x="1101857" y="771157"/>
                  </a:lnTo>
                </a:path>
                <a:path w="1306195" h="928369">
                  <a:moveTo>
                    <a:pt x="1106435" y="451107"/>
                  </a:moveTo>
                  <a:lnTo>
                    <a:pt x="1106435" y="763531"/>
                  </a:lnTo>
                </a:path>
                <a:path w="1306195" h="928369">
                  <a:moveTo>
                    <a:pt x="1060705" y="467882"/>
                  </a:moveTo>
                  <a:lnTo>
                    <a:pt x="1060705" y="743713"/>
                  </a:lnTo>
                </a:path>
                <a:path w="1306195" h="928369">
                  <a:moveTo>
                    <a:pt x="1110997" y="771157"/>
                  </a:moveTo>
                  <a:lnTo>
                    <a:pt x="1306076" y="885456"/>
                  </a:lnTo>
                </a:path>
                <a:path w="1306195" h="928369">
                  <a:moveTo>
                    <a:pt x="1106435" y="451107"/>
                  </a:moveTo>
                  <a:lnTo>
                    <a:pt x="879359" y="222509"/>
                  </a:lnTo>
                </a:path>
                <a:path w="1306195" h="928369">
                  <a:moveTo>
                    <a:pt x="880885" y="225553"/>
                  </a:moveTo>
                  <a:lnTo>
                    <a:pt x="941842" y="0"/>
                  </a:lnTo>
                </a:path>
                <a:path w="1306195" h="928369">
                  <a:moveTo>
                    <a:pt x="888498" y="198124"/>
                  </a:moveTo>
                  <a:lnTo>
                    <a:pt x="649231" y="263653"/>
                  </a:lnTo>
                </a:path>
                <a:path w="1306195" h="928369">
                  <a:moveTo>
                    <a:pt x="899164" y="243850"/>
                  </a:moveTo>
                  <a:lnTo>
                    <a:pt x="658371" y="306335"/>
                  </a:lnTo>
                </a:path>
              </a:pathLst>
            </a:custGeom>
            <a:ln w="176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71977" y="2513075"/>
              <a:ext cx="184785" cy="96520"/>
            </a:xfrm>
            <a:custGeom>
              <a:avLst/>
              <a:gdLst/>
              <a:ahLst/>
              <a:cxnLst/>
              <a:rect l="l" t="t" r="r" b="b"/>
              <a:pathLst>
                <a:path w="184785" h="96519">
                  <a:moveTo>
                    <a:pt x="184403" y="47243"/>
                  </a:moveTo>
                  <a:lnTo>
                    <a:pt x="0" y="0"/>
                  </a:lnTo>
                  <a:lnTo>
                    <a:pt x="21335" y="47243"/>
                  </a:lnTo>
                  <a:lnTo>
                    <a:pt x="0" y="96011"/>
                  </a:lnTo>
                  <a:lnTo>
                    <a:pt x="184403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83485" y="2566415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5">
                  <a:moveTo>
                    <a:pt x="90830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80437" y="2552700"/>
              <a:ext cx="913130" cy="18415"/>
            </a:xfrm>
            <a:custGeom>
              <a:avLst/>
              <a:gdLst/>
              <a:ahLst/>
              <a:cxnLst/>
              <a:rect l="l" t="t" r="r" b="b"/>
              <a:pathLst>
                <a:path w="913129" h="18414">
                  <a:moveTo>
                    <a:pt x="912875" y="18287"/>
                  </a:moveTo>
                  <a:lnTo>
                    <a:pt x="912875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2875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5728914" y="2019300"/>
            <a:ext cx="2411095" cy="879475"/>
            <a:chOff x="5728914" y="2019300"/>
            <a:chExt cx="2411095" cy="879475"/>
          </a:xfrm>
        </p:grpSpPr>
        <p:sp>
          <p:nvSpPr>
            <p:cNvPr id="13" name="object 13"/>
            <p:cNvSpPr/>
            <p:nvPr/>
          </p:nvSpPr>
          <p:spPr>
            <a:xfrm>
              <a:off x="5737768" y="2019300"/>
              <a:ext cx="1304925" cy="870585"/>
            </a:xfrm>
            <a:custGeom>
              <a:avLst/>
              <a:gdLst/>
              <a:ahLst/>
              <a:cxnLst/>
              <a:rect l="l" t="t" r="r" b="b"/>
              <a:pathLst>
                <a:path w="1304925" h="870585">
                  <a:moveTo>
                    <a:pt x="551684" y="397771"/>
                  </a:moveTo>
                  <a:lnTo>
                    <a:pt x="551684" y="705613"/>
                  </a:lnTo>
                </a:path>
                <a:path w="1304925" h="870585">
                  <a:moveTo>
                    <a:pt x="547106" y="713239"/>
                  </a:moveTo>
                  <a:lnTo>
                    <a:pt x="275842" y="870204"/>
                  </a:lnTo>
                </a:path>
                <a:path w="1304925" h="870585">
                  <a:moveTo>
                    <a:pt x="275842" y="870204"/>
                  </a:moveTo>
                  <a:lnTo>
                    <a:pt x="0" y="711702"/>
                  </a:lnTo>
                </a:path>
                <a:path w="1304925" h="870585">
                  <a:moveTo>
                    <a:pt x="45714" y="685794"/>
                  </a:moveTo>
                  <a:lnTo>
                    <a:pt x="275842" y="816868"/>
                  </a:lnTo>
                </a:path>
                <a:path w="1304925" h="870585">
                  <a:moveTo>
                    <a:pt x="0" y="711702"/>
                  </a:moveTo>
                  <a:lnTo>
                    <a:pt x="0" y="393189"/>
                  </a:lnTo>
                </a:path>
                <a:path w="1304925" h="870585">
                  <a:moveTo>
                    <a:pt x="0" y="393189"/>
                  </a:moveTo>
                  <a:lnTo>
                    <a:pt x="275842" y="233179"/>
                  </a:lnTo>
                </a:path>
                <a:path w="1304925" h="870585">
                  <a:moveTo>
                    <a:pt x="275842" y="286516"/>
                  </a:moveTo>
                  <a:lnTo>
                    <a:pt x="45714" y="420619"/>
                  </a:lnTo>
                </a:path>
                <a:path w="1304925" h="870585">
                  <a:moveTo>
                    <a:pt x="275842" y="233179"/>
                  </a:moveTo>
                  <a:lnTo>
                    <a:pt x="547106" y="390145"/>
                  </a:lnTo>
                </a:path>
                <a:path w="1304925" h="870585">
                  <a:moveTo>
                    <a:pt x="760465" y="832105"/>
                  </a:moveTo>
                  <a:lnTo>
                    <a:pt x="557772" y="713239"/>
                  </a:lnTo>
                </a:path>
                <a:path w="1304925" h="870585">
                  <a:moveTo>
                    <a:pt x="781811" y="792483"/>
                  </a:moveTo>
                  <a:lnTo>
                    <a:pt x="597398" y="685794"/>
                  </a:lnTo>
                </a:path>
                <a:path w="1304925" h="870585">
                  <a:moveTo>
                    <a:pt x="915918" y="829060"/>
                  </a:moveTo>
                  <a:lnTo>
                    <a:pt x="1098806" y="713239"/>
                  </a:lnTo>
                </a:path>
                <a:path w="1304925" h="870585">
                  <a:moveTo>
                    <a:pt x="1103368" y="393189"/>
                  </a:moveTo>
                  <a:lnTo>
                    <a:pt x="1103368" y="705613"/>
                  </a:lnTo>
                </a:path>
                <a:path w="1304925" h="870585">
                  <a:moveTo>
                    <a:pt x="1057654" y="420619"/>
                  </a:moveTo>
                  <a:lnTo>
                    <a:pt x="1057654" y="685794"/>
                  </a:lnTo>
                </a:path>
                <a:path w="1304925" h="870585">
                  <a:moveTo>
                    <a:pt x="1109471" y="713239"/>
                  </a:moveTo>
                  <a:lnTo>
                    <a:pt x="1304535" y="827538"/>
                  </a:lnTo>
                </a:path>
                <a:path w="1304925" h="870585">
                  <a:moveTo>
                    <a:pt x="833629" y="236224"/>
                  </a:moveTo>
                  <a:lnTo>
                    <a:pt x="1103368" y="393189"/>
                  </a:lnTo>
                </a:path>
                <a:path w="1304925" h="870585">
                  <a:moveTo>
                    <a:pt x="557772" y="390145"/>
                  </a:moveTo>
                  <a:lnTo>
                    <a:pt x="822963" y="236224"/>
                  </a:lnTo>
                </a:path>
                <a:path w="1304925" h="870585">
                  <a:moveTo>
                    <a:pt x="597398" y="420619"/>
                  </a:moveTo>
                  <a:lnTo>
                    <a:pt x="827526" y="286516"/>
                  </a:lnTo>
                </a:path>
                <a:path w="1304925" h="870585">
                  <a:moveTo>
                    <a:pt x="827526" y="0"/>
                  </a:moveTo>
                  <a:lnTo>
                    <a:pt x="827526" y="228598"/>
                  </a:lnTo>
                </a:path>
              </a:pathLst>
            </a:custGeom>
            <a:ln w="176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65137" y="2490215"/>
              <a:ext cx="1074420" cy="131445"/>
            </a:xfrm>
            <a:custGeom>
              <a:avLst/>
              <a:gdLst/>
              <a:ahLst/>
              <a:cxnLst/>
              <a:rect l="l" t="t" r="r" b="b"/>
              <a:pathLst>
                <a:path w="1074420" h="131444">
                  <a:moveTo>
                    <a:pt x="181356" y="131064"/>
                  </a:moveTo>
                  <a:lnTo>
                    <a:pt x="158496" y="85344"/>
                  </a:lnTo>
                  <a:lnTo>
                    <a:pt x="0" y="85344"/>
                  </a:lnTo>
                  <a:lnTo>
                    <a:pt x="181356" y="131064"/>
                  </a:lnTo>
                  <a:close/>
                </a:path>
                <a:path w="1074420" h="131444">
                  <a:moveTo>
                    <a:pt x="1074420" y="47244"/>
                  </a:moveTo>
                  <a:lnTo>
                    <a:pt x="890016" y="0"/>
                  </a:lnTo>
                  <a:lnTo>
                    <a:pt x="912876" y="47244"/>
                  </a:lnTo>
                  <a:lnTo>
                    <a:pt x="1074420" y="472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66665" y="2532887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90830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065141" y="2520695"/>
              <a:ext cx="913130" cy="17145"/>
            </a:xfrm>
            <a:custGeom>
              <a:avLst/>
              <a:gdLst/>
              <a:ahLst/>
              <a:cxnLst/>
              <a:rect l="l" t="t" r="r" b="b"/>
              <a:pathLst>
                <a:path w="913129" h="17144">
                  <a:moveTo>
                    <a:pt x="912875" y="16763"/>
                  </a:moveTo>
                  <a:lnTo>
                    <a:pt x="91287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1287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26685" y="2581655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23637" y="2575559"/>
              <a:ext cx="916305" cy="18415"/>
            </a:xfrm>
            <a:custGeom>
              <a:avLst/>
              <a:gdLst/>
              <a:ahLst/>
              <a:cxnLst/>
              <a:rect l="l" t="t" r="r" b="b"/>
              <a:pathLst>
                <a:path w="916304" h="18414">
                  <a:moveTo>
                    <a:pt x="915923" y="18287"/>
                  </a:moveTo>
                  <a:lnTo>
                    <a:pt x="91592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592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8319420" y="2017777"/>
            <a:ext cx="1306195" cy="868680"/>
          </a:xfrm>
          <a:custGeom>
            <a:avLst/>
            <a:gdLst/>
            <a:ahLst/>
            <a:cxnLst/>
            <a:rect l="l" t="t" r="r" b="b"/>
            <a:pathLst>
              <a:path w="1306195" h="868680">
                <a:moveTo>
                  <a:pt x="551699" y="399293"/>
                </a:moveTo>
                <a:lnTo>
                  <a:pt x="551699" y="705613"/>
                </a:lnTo>
              </a:path>
              <a:path w="1306195" h="868680">
                <a:moveTo>
                  <a:pt x="505969" y="684272"/>
                </a:moveTo>
                <a:lnTo>
                  <a:pt x="505969" y="419096"/>
                </a:lnTo>
              </a:path>
              <a:path w="1306195" h="868680">
                <a:moveTo>
                  <a:pt x="547121" y="713224"/>
                </a:moveTo>
                <a:lnTo>
                  <a:pt x="275857" y="868682"/>
                </a:lnTo>
              </a:path>
              <a:path w="1306195" h="868680">
                <a:moveTo>
                  <a:pt x="275857" y="868682"/>
                </a:moveTo>
                <a:lnTo>
                  <a:pt x="0" y="710179"/>
                </a:lnTo>
              </a:path>
              <a:path w="1306195" h="868680">
                <a:moveTo>
                  <a:pt x="45729" y="684272"/>
                </a:moveTo>
                <a:lnTo>
                  <a:pt x="275857" y="818390"/>
                </a:lnTo>
              </a:path>
              <a:path w="1306195" h="868680">
                <a:moveTo>
                  <a:pt x="0" y="710179"/>
                </a:moveTo>
                <a:lnTo>
                  <a:pt x="0" y="391667"/>
                </a:lnTo>
              </a:path>
              <a:path w="1306195" h="868680">
                <a:moveTo>
                  <a:pt x="0" y="391667"/>
                </a:moveTo>
                <a:lnTo>
                  <a:pt x="275857" y="231642"/>
                </a:lnTo>
              </a:path>
              <a:path w="1306195" h="868680">
                <a:moveTo>
                  <a:pt x="275857" y="284979"/>
                </a:moveTo>
                <a:lnTo>
                  <a:pt x="45729" y="419096"/>
                </a:lnTo>
              </a:path>
              <a:path w="1306195" h="868680">
                <a:moveTo>
                  <a:pt x="275857" y="231642"/>
                </a:moveTo>
                <a:lnTo>
                  <a:pt x="547121" y="388623"/>
                </a:lnTo>
              </a:path>
              <a:path w="1306195" h="868680">
                <a:moveTo>
                  <a:pt x="762006" y="830582"/>
                </a:moveTo>
                <a:lnTo>
                  <a:pt x="557787" y="713224"/>
                </a:lnTo>
              </a:path>
              <a:path w="1306195" h="868680">
                <a:moveTo>
                  <a:pt x="915933" y="829060"/>
                </a:moveTo>
                <a:lnTo>
                  <a:pt x="1101857" y="714761"/>
                </a:lnTo>
              </a:path>
              <a:path w="1306195" h="868680">
                <a:moveTo>
                  <a:pt x="1106435" y="391667"/>
                </a:moveTo>
                <a:lnTo>
                  <a:pt x="1106435" y="705613"/>
                </a:lnTo>
              </a:path>
              <a:path w="1306195" h="868680">
                <a:moveTo>
                  <a:pt x="1057669" y="419096"/>
                </a:moveTo>
                <a:lnTo>
                  <a:pt x="1057669" y="684272"/>
                </a:lnTo>
              </a:path>
              <a:path w="1306195" h="868680">
                <a:moveTo>
                  <a:pt x="1109486" y="714761"/>
                </a:moveTo>
                <a:lnTo>
                  <a:pt x="1306076" y="826001"/>
                </a:lnTo>
              </a:path>
              <a:path w="1306195" h="868680">
                <a:moveTo>
                  <a:pt x="827541" y="231642"/>
                </a:moveTo>
                <a:lnTo>
                  <a:pt x="1106435" y="391667"/>
                </a:lnTo>
              </a:path>
              <a:path w="1306195" h="868680">
                <a:moveTo>
                  <a:pt x="557787" y="388623"/>
                </a:moveTo>
                <a:lnTo>
                  <a:pt x="827541" y="231642"/>
                </a:lnTo>
              </a:path>
              <a:path w="1306195" h="868680">
                <a:moveTo>
                  <a:pt x="804684" y="0"/>
                </a:moveTo>
                <a:lnTo>
                  <a:pt x="804684" y="246879"/>
                </a:lnTo>
              </a:path>
              <a:path w="1306195" h="868680">
                <a:moveTo>
                  <a:pt x="850398" y="0"/>
                </a:moveTo>
                <a:lnTo>
                  <a:pt x="850398" y="246879"/>
                </a:lnTo>
              </a:path>
            </a:pathLst>
          </a:custGeom>
          <a:ln w="17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1859158" y="2513075"/>
            <a:ext cx="1074420" cy="93345"/>
            <a:chOff x="1859158" y="2513075"/>
            <a:chExt cx="1074420" cy="93345"/>
          </a:xfrm>
        </p:grpSpPr>
        <p:sp>
          <p:nvSpPr>
            <p:cNvPr id="21" name="object 21"/>
            <p:cNvSpPr/>
            <p:nvPr/>
          </p:nvSpPr>
          <p:spPr>
            <a:xfrm>
              <a:off x="2749174" y="2513075"/>
              <a:ext cx="184785" cy="93345"/>
            </a:xfrm>
            <a:custGeom>
              <a:avLst/>
              <a:gdLst/>
              <a:ahLst/>
              <a:cxnLst/>
              <a:rect l="l" t="t" r="r" b="b"/>
              <a:pathLst>
                <a:path w="184785" h="93344">
                  <a:moveTo>
                    <a:pt x="184403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2963"/>
                  </a:lnTo>
                  <a:lnTo>
                    <a:pt x="184403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60682" y="2566415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5">
                  <a:moveTo>
                    <a:pt x="90830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59158" y="2551175"/>
              <a:ext cx="913130" cy="17145"/>
            </a:xfrm>
            <a:custGeom>
              <a:avLst/>
              <a:gdLst/>
              <a:ahLst/>
              <a:cxnLst/>
              <a:rect l="l" t="t" r="r" b="b"/>
              <a:pathLst>
                <a:path w="913130" h="17144">
                  <a:moveTo>
                    <a:pt x="912875" y="16763"/>
                  </a:moveTo>
                  <a:lnTo>
                    <a:pt x="91287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1287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682381" y="2777184"/>
            <a:ext cx="35814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6339" dirty="0">
                <a:latin typeface="Arial"/>
                <a:cs typeface="Arial"/>
              </a:rPr>
              <a:t>2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8008" y="1846020"/>
            <a:ext cx="14351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59668" y="1846020"/>
            <a:ext cx="14351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35538" y="2324556"/>
            <a:ext cx="29718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16342" y="2324556"/>
            <a:ext cx="23622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38996" y="2574282"/>
            <a:ext cx="64262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rt,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dirty="0">
                <a:latin typeface="Symbol"/>
                <a:cs typeface="Symbol"/>
              </a:rPr>
              <a:t>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6339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16056" y="2778708"/>
            <a:ext cx="135255" cy="37211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5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58599" y="2778708"/>
            <a:ext cx="23622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42548" y="1768296"/>
            <a:ext cx="29400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50880" y="2155392"/>
            <a:ext cx="14351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44826" y="2778708"/>
            <a:ext cx="23622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493138" y="1823160"/>
            <a:ext cx="25400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58367" y="2889959"/>
            <a:ext cx="50609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dirty="0">
                <a:latin typeface="Arial"/>
                <a:cs typeface="Arial"/>
              </a:rPr>
              <a:t>70%</a:t>
            </a:r>
            <a:r>
              <a:rPr sz="1200" b="1" spc="-250" dirty="0">
                <a:latin typeface="Arial"/>
                <a:cs typeface="Arial"/>
              </a:rPr>
              <a:t> </a:t>
            </a:r>
            <a:r>
              <a:rPr sz="1800" b="1" spc="-7" baseline="41666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800" baseline="41666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086986" y="2777184"/>
            <a:ext cx="135255" cy="37020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1280"/>
              </a:lnSpc>
              <a:spcBef>
                <a:spcPts val="26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629530" y="2777184"/>
            <a:ext cx="23622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77842" y="1821636"/>
            <a:ext cx="14351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46645" y="2321508"/>
            <a:ext cx="46037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270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305677" y="5074920"/>
            <a:ext cx="1332230" cy="882650"/>
          </a:xfrm>
          <a:custGeom>
            <a:avLst/>
            <a:gdLst/>
            <a:ahLst/>
            <a:cxnLst/>
            <a:rect l="l" t="t" r="r" b="b"/>
            <a:pathLst>
              <a:path w="1332229" h="882650">
                <a:moveTo>
                  <a:pt x="557783" y="403859"/>
                </a:moveTo>
                <a:lnTo>
                  <a:pt x="557783" y="716279"/>
                </a:lnTo>
              </a:path>
              <a:path w="1332229" h="882650">
                <a:moveTo>
                  <a:pt x="510539" y="696467"/>
                </a:moveTo>
                <a:lnTo>
                  <a:pt x="510539" y="428243"/>
                </a:lnTo>
              </a:path>
              <a:path w="1332229" h="882650">
                <a:moveTo>
                  <a:pt x="554735" y="723899"/>
                </a:moveTo>
                <a:lnTo>
                  <a:pt x="278891" y="882395"/>
                </a:lnTo>
              </a:path>
              <a:path w="1332229" h="882650">
                <a:moveTo>
                  <a:pt x="278891" y="882395"/>
                </a:moveTo>
                <a:lnTo>
                  <a:pt x="0" y="722375"/>
                </a:lnTo>
              </a:path>
              <a:path w="1332229" h="882650">
                <a:moveTo>
                  <a:pt x="45719" y="696467"/>
                </a:moveTo>
                <a:lnTo>
                  <a:pt x="278891" y="829055"/>
                </a:lnTo>
              </a:path>
              <a:path w="1332229" h="882650">
                <a:moveTo>
                  <a:pt x="0" y="722375"/>
                </a:moveTo>
                <a:lnTo>
                  <a:pt x="0" y="399287"/>
                </a:lnTo>
              </a:path>
              <a:path w="1332229" h="882650">
                <a:moveTo>
                  <a:pt x="0" y="399287"/>
                </a:moveTo>
                <a:lnTo>
                  <a:pt x="278891" y="237743"/>
                </a:lnTo>
              </a:path>
              <a:path w="1332229" h="882650">
                <a:moveTo>
                  <a:pt x="278891" y="292607"/>
                </a:moveTo>
                <a:lnTo>
                  <a:pt x="45719" y="428243"/>
                </a:lnTo>
              </a:path>
              <a:path w="1332229" h="882650">
                <a:moveTo>
                  <a:pt x="278891" y="237743"/>
                </a:moveTo>
                <a:lnTo>
                  <a:pt x="554735" y="396239"/>
                </a:lnTo>
              </a:path>
              <a:path w="1332229" h="882650">
                <a:moveTo>
                  <a:pt x="769619" y="844295"/>
                </a:moveTo>
                <a:lnTo>
                  <a:pt x="562355" y="723899"/>
                </a:lnTo>
              </a:path>
              <a:path w="1332229" h="882650">
                <a:moveTo>
                  <a:pt x="925067" y="842771"/>
                </a:moveTo>
                <a:lnTo>
                  <a:pt x="1110995" y="723899"/>
                </a:lnTo>
              </a:path>
              <a:path w="1332229" h="882650">
                <a:moveTo>
                  <a:pt x="1071371" y="696467"/>
                </a:moveTo>
                <a:lnTo>
                  <a:pt x="902207" y="801623"/>
                </a:lnTo>
              </a:path>
              <a:path w="1332229" h="882650">
                <a:moveTo>
                  <a:pt x="1117091" y="399287"/>
                </a:moveTo>
                <a:lnTo>
                  <a:pt x="1117091" y="716279"/>
                </a:lnTo>
              </a:path>
              <a:path w="1332229" h="882650">
                <a:moveTo>
                  <a:pt x="1121663" y="723899"/>
                </a:moveTo>
                <a:lnTo>
                  <a:pt x="1331975" y="847343"/>
                </a:lnTo>
              </a:path>
              <a:path w="1332229" h="882650">
                <a:moveTo>
                  <a:pt x="841247" y="240791"/>
                </a:moveTo>
                <a:lnTo>
                  <a:pt x="1117091" y="399287"/>
                </a:lnTo>
              </a:path>
              <a:path w="1332229" h="882650">
                <a:moveTo>
                  <a:pt x="838199" y="292607"/>
                </a:moveTo>
                <a:lnTo>
                  <a:pt x="1071371" y="428243"/>
                </a:lnTo>
              </a:path>
              <a:path w="1332229" h="882650">
                <a:moveTo>
                  <a:pt x="562355" y="396239"/>
                </a:moveTo>
                <a:lnTo>
                  <a:pt x="833627" y="240791"/>
                </a:lnTo>
              </a:path>
              <a:path w="1332229" h="882650">
                <a:moveTo>
                  <a:pt x="838199" y="0"/>
                </a:moveTo>
                <a:lnTo>
                  <a:pt x="838199" y="233171"/>
                </a:lnTo>
              </a:path>
            </a:pathLst>
          </a:custGeom>
          <a:ln w="17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42"/>
          <p:cNvGrpSpPr/>
          <p:nvPr/>
        </p:nvGrpSpPr>
        <p:grpSpPr>
          <a:xfrm>
            <a:off x="5739466" y="5074920"/>
            <a:ext cx="2374265" cy="894715"/>
            <a:chOff x="5739466" y="5074920"/>
            <a:chExt cx="2374265" cy="894715"/>
          </a:xfrm>
        </p:grpSpPr>
        <p:sp>
          <p:nvSpPr>
            <p:cNvPr id="43" name="object 43"/>
            <p:cNvSpPr/>
            <p:nvPr/>
          </p:nvSpPr>
          <p:spPr>
            <a:xfrm>
              <a:off x="5748406" y="5074920"/>
              <a:ext cx="1344295" cy="885825"/>
            </a:xfrm>
            <a:custGeom>
              <a:avLst/>
              <a:gdLst/>
              <a:ahLst/>
              <a:cxnLst/>
              <a:rect l="l" t="t" r="r" b="b"/>
              <a:pathLst>
                <a:path w="1344295" h="885825">
                  <a:moveTo>
                    <a:pt x="559307" y="406907"/>
                  </a:moveTo>
                  <a:lnTo>
                    <a:pt x="559307" y="716279"/>
                  </a:lnTo>
                </a:path>
                <a:path w="1344295" h="885825">
                  <a:moveTo>
                    <a:pt x="510539" y="696467"/>
                  </a:moveTo>
                  <a:lnTo>
                    <a:pt x="510539" y="428243"/>
                  </a:lnTo>
                </a:path>
                <a:path w="1344295" h="885825">
                  <a:moveTo>
                    <a:pt x="553211" y="726947"/>
                  </a:moveTo>
                  <a:lnTo>
                    <a:pt x="277367" y="885443"/>
                  </a:lnTo>
                </a:path>
                <a:path w="1344295" h="885825">
                  <a:moveTo>
                    <a:pt x="277367" y="885443"/>
                  </a:moveTo>
                  <a:lnTo>
                    <a:pt x="0" y="723899"/>
                  </a:lnTo>
                </a:path>
                <a:path w="1344295" h="885825">
                  <a:moveTo>
                    <a:pt x="45719" y="696467"/>
                  </a:moveTo>
                  <a:lnTo>
                    <a:pt x="277367" y="832103"/>
                  </a:lnTo>
                </a:path>
                <a:path w="1344295" h="885825">
                  <a:moveTo>
                    <a:pt x="0" y="723899"/>
                  </a:moveTo>
                  <a:lnTo>
                    <a:pt x="0" y="402335"/>
                  </a:lnTo>
                </a:path>
                <a:path w="1344295" h="885825">
                  <a:moveTo>
                    <a:pt x="0" y="402335"/>
                  </a:moveTo>
                  <a:lnTo>
                    <a:pt x="277367" y="240791"/>
                  </a:lnTo>
                </a:path>
                <a:path w="1344295" h="885825">
                  <a:moveTo>
                    <a:pt x="277367" y="292607"/>
                  </a:moveTo>
                  <a:lnTo>
                    <a:pt x="45719" y="428243"/>
                  </a:lnTo>
                </a:path>
                <a:path w="1344295" h="885825">
                  <a:moveTo>
                    <a:pt x="277367" y="240791"/>
                  </a:moveTo>
                  <a:lnTo>
                    <a:pt x="553211" y="399287"/>
                  </a:lnTo>
                </a:path>
                <a:path w="1344295" h="885825">
                  <a:moveTo>
                    <a:pt x="768095" y="844295"/>
                  </a:moveTo>
                  <a:lnTo>
                    <a:pt x="560831" y="726947"/>
                  </a:lnTo>
                </a:path>
                <a:path w="1344295" h="885825">
                  <a:moveTo>
                    <a:pt x="1115567" y="723899"/>
                  </a:moveTo>
                  <a:lnTo>
                    <a:pt x="926591" y="842771"/>
                  </a:lnTo>
                </a:path>
                <a:path w="1344295" h="885825">
                  <a:moveTo>
                    <a:pt x="1115567" y="402335"/>
                  </a:moveTo>
                  <a:lnTo>
                    <a:pt x="1115567" y="723899"/>
                  </a:lnTo>
                </a:path>
                <a:path w="1344295" h="885825">
                  <a:moveTo>
                    <a:pt x="1344167" y="829055"/>
                  </a:moveTo>
                  <a:lnTo>
                    <a:pt x="1115567" y="696467"/>
                  </a:lnTo>
                </a:path>
                <a:path w="1344295" h="885825">
                  <a:moveTo>
                    <a:pt x="1319783" y="870203"/>
                  </a:moveTo>
                  <a:lnTo>
                    <a:pt x="1092707" y="737615"/>
                  </a:lnTo>
                </a:path>
                <a:path w="1344295" h="885825">
                  <a:moveTo>
                    <a:pt x="842771" y="243839"/>
                  </a:moveTo>
                  <a:lnTo>
                    <a:pt x="1115567" y="402335"/>
                  </a:lnTo>
                </a:path>
                <a:path w="1344295" h="885825">
                  <a:moveTo>
                    <a:pt x="838199" y="292607"/>
                  </a:moveTo>
                  <a:lnTo>
                    <a:pt x="1069847" y="428243"/>
                  </a:lnTo>
                </a:path>
                <a:path w="1344295" h="885825">
                  <a:moveTo>
                    <a:pt x="560831" y="399287"/>
                  </a:moveTo>
                  <a:lnTo>
                    <a:pt x="832103" y="243839"/>
                  </a:lnTo>
                </a:path>
                <a:path w="1344295" h="885825">
                  <a:moveTo>
                    <a:pt x="838199" y="0"/>
                  </a:moveTo>
                  <a:lnTo>
                    <a:pt x="838199" y="233171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028561" y="5556504"/>
              <a:ext cx="1085215" cy="132715"/>
            </a:xfrm>
            <a:custGeom>
              <a:avLst/>
              <a:gdLst/>
              <a:ahLst/>
              <a:cxnLst/>
              <a:rect l="l" t="t" r="r" b="b"/>
              <a:pathLst>
                <a:path w="1085215" h="132714">
                  <a:moveTo>
                    <a:pt x="185928" y="132588"/>
                  </a:moveTo>
                  <a:lnTo>
                    <a:pt x="163068" y="86868"/>
                  </a:lnTo>
                  <a:lnTo>
                    <a:pt x="0" y="86868"/>
                  </a:lnTo>
                  <a:lnTo>
                    <a:pt x="185928" y="132588"/>
                  </a:lnTo>
                  <a:close/>
                </a:path>
                <a:path w="1085215" h="132714">
                  <a:moveTo>
                    <a:pt x="1085088" y="48768"/>
                  </a:moveTo>
                  <a:lnTo>
                    <a:pt x="902208" y="0"/>
                  </a:lnTo>
                  <a:lnTo>
                    <a:pt x="925068" y="48768"/>
                  </a:lnTo>
                  <a:lnTo>
                    <a:pt x="1085088" y="487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033138" y="5599176"/>
              <a:ext cx="917575" cy="0"/>
            </a:xfrm>
            <a:custGeom>
              <a:avLst/>
              <a:gdLst/>
              <a:ahLst/>
              <a:cxnLst/>
              <a:rect l="l" t="t" r="r" b="b"/>
              <a:pathLst>
                <a:path w="917575">
                  <a:moveTo>
                    <a:pt x="91744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028566" y="5586984"/>
              <a:ext cx="925194" cy="18415"/>
            </a:xfrm>
            <a:custGeom>
              <a:avLst/>
              <a:gdLst/>
              <a:ahLst/>
              <a:cxnLst/>
              <a:rect l="l" t="t" r="r" b="b"/>
              <a:pathLst>
                <a:path w="925195" h="18414">
                  <a:moveTo>
                    <a:pt x="925067" y="18287"/>
                  </a:moveTo>
                  <a:lnTo>
                    <a:pt x="925067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5067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194682" y="5646420"/>
              <a:ext cx="917575" cy="0"/>
            </a:xfrm>
            <a:custGeom>
              <a:avLst/>
              <a:gdLst/>
              <a:ahLst/>
              <a:cxnLst/>
              <a:rect l="l" t="t" r="r" b="b"/>
              <a:pathLst>
                <a:path w="917575">
                  <a:moveTo>
                    <a:pt x="0" y="0"/>
                  </a:moveTo>
                  <a:lnTo>
                    <a:pt x="91744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191634" y="5643372"/>
              <a:ext cx="922019" cy="18415"/>
            </a:xfrm>
            <a:custGeom>
              <a:avLst/>
              <a:gdLst/>
              <a:ahLst/>
              <a:cxnLst/>
              <a:rect l="l" t="t" r="r" b="b"/>
              <a:pathLst>
                <a:path w="922020" h="18414">
                  <a:moveTo>
                    <a:pt x="922019" y="18287"/>
                  </a:moveTo>
                  <a:lnTo>
                    <a:pt x="922019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2019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3171526" y="5020260"/>
            <a:ext cx="2377440" cy="952500"/>
            <a:chOff x="3171526" y="5020260"/>
            <a:chExt cx="2377440" cy="952500"/>
          </a:xfrm>
        </p:grpSpPr>
        <p:sp>
          <p:nvSpPr>
            <p:cNvPr id="50" name="object 50"/>
            <p:cNvSpPr/>
            <p:nvPr/>
          </p:nvSpPr>
          <p:spPr>
            <a:xfrm>
              <a:off x="3180465" y="5029200"/>
              <a:ext cx="1341120" cy="934719"/>
            </a:xfrm>
            <a:custGeom>
              <a:avLst/>
              <a:gdLst/>
              <a:ahLst/>
              <a:cxnLst/>
              <a:rect l="l" t="t" r="r" b="b"/>
              <a:pathLst>
                <a:path w="1341120" h="934720">
                  <a:moveTo>
                    <a:pt x="556259" y="449579"/>
                  </a:moveTo>
                  <a:lnTo>
                    <a:pt x="556259" y="768095"/>
                  </a:lnTo>
                </a:path>
                <a:path w="1341120" h="934720">
                  <a:moveTo>
                    <a:pt x="510539" y="745235"/>
                  </a:moveTo>
                  <a:lnTo>
                    <a:pt x="510539" y="475487"/>
                  </a:lnTo>
                </a:path>
                <a:path w="1341120" h="934720">
                  <a:moveTo>
                    <a:pt x="551687" y="775715"/>
                  </a:moveTo>
                  <a:lnTo>
                    <a:pt x="277367" y="934211"/>
                  </a:lnTo>
                </a:path>
                <a:path w="1341120" h="934720">
                  <a:moveTo>
                    <a:pt x="277367" y="934211"/>
                  </a:moveTo>
                  <a:lnTo>
                    <a:pt x="0" y="772667"/>
                  </a:lnTo>
                </a:path>
                <a:path w="1341120" h="934720">
                  <a:moveTo>
                    <a:pt x="45719" y="745235"/>
                  </a:moveTo>
                  <a:lnTo>
                    <a:pt x="277367" y="879347"/>
                  </a:lnTo>
                </a:path>
                <a:path w="1341120" h="934720">
                  <a:moveTo>
                    <a:pt x="0" y="772667"/>
                  </a:moveTo>
                  <a:lnTo>
                    <a:pt x="0" y="449579"/>
                  </a:lnTo>
                </a:path>
                <a:path w="1341120" h="934720">
                  <a:moveTo>
                    <a:pt x="0" y="449579"/>
                  </a:moveTo>
                  <a:lnTo>
                    <a:pt x="277367" y="289559"/>
                  </a:lnTo>
                </a:path>
                <a:path w="1341120" h="934720">
                  <a:moveTo>
                    <a:pt x="277367" y="342899"/>
                  </a:moveTo>
                  <a:lnTo>
                    <a:pt x="45719" y="475487"/>
                  </a:lnTo>
                </a:path>
                <a:path w="1341120" h="934720">
                  <a:moveTo>
                    <a:pt x="277367" y="289559"/>
                  </a:moveTo>
                  <a:lnTo>
                    <a:pt x="556259" y="449579"/>
                  </a:lnTo>
                </a:path>
                <a:path w="1341120" h="934720">
                  <a:moveTo>
                    <a:pt x="766571" y="893063"/>
                  </a:moveTo>
                  <a:lnTo>
                    <a:pt x="560831" y="775715"/>
                  </a:lnTo>
                </a:path>
                <a:path w="1341120" h="934720">
                  <a:moveTo>
                    <a:pt x="1114043" y="772667"/>
                  </a:moveTo>
                  <a:lnTo>
                    <a:pt x="923543" y="890015"/>
                  </a:lnTo>
                </a:path>
                <a:path w="1341120" h="934720">
                  <a:moveTo>
                    <a:pt x="1114043" y="449579"/>
                  </a:moveTo>
                  <a:lnTo>
                    <a:pt x="1114043" y="772667"/>
                  </a:lnTo>
                </a:path>
                <a:path w="1341120" h="934720">
                  <a:moveTo>
                    <a:pt x="1341119" y="877823"/>
                  </a:moveTo>
                  <a:lnTo>
                    <a:pt x="1114043" y="745235"/>
                  </a:lnTo>
                </a:path>
                <a:path w="1341120" h="934720">
                  <a:moveTo>
                    <a:pt x="1318259" y="918971"/>
                  </a:moveTo>
                  <a:lnTo>
                    <a:pt x="1089659" y="784859"/>
                  </a:lnTo>
                </a:path>
                <a:path w="1341120" h="934720">
                  <a:moveTo>
                    <a:pt x="1114043" y="449579"/>
                  </a:moveTo>
                  <a:lnTo>
                    <a:pt x="883919" y="217931"/>
                  </a:lnTo>
                </a:path>
                <a:path w="1341120" h="934720">
                  <a:moveTo>
                    <a:pt x="885443" y="219455"/>
                  </a:moveTo>
                  <a:lnTo>
                    <a:pt x="947927" y="0"/>
                  </a:lnTo>
                </a:path>
                <a:path w="1341120" h="934720">
                  <a:moveTo>
                    <a:pt x="893063" y="195071"/>
                  </a:moveTo>
                  <a:lnTo>
                    <a:pt x="650747" y="259079"/>
                  </a:lnTo>
                </a:path>
                <a:path w="1341120" h="934720">
                  <a:moveTo>
                    <a:pt x="906779" y="240791"/>
                  </a:moveTo>
                  <a:lnTo>
                    <a:pt x="661415" y="304799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364357" y="5576316"/>
              <a:ext cx="184785" cy="94615"/>
            </a:xfrm>
            <a:custGeom>
              <a:avLst/>
              <a:gdLst/>
              <a:ahLst/>
              <a:cxnLst/>
              <a:rect l="l" t="t" r="r" b="b"/>
              <a:pathLst>
                <a:path w="184785" h="94614">
                  <a:moveTo>
                    <a:pt x="184403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468245" y="5628131"/>
              <a:ext cx="917575" cy="0"/>
            </a:xfrm>
            <a:custGeom>
              <a:avLst/>
              <a:gdLst/>
              <a:ahLst/>
              <a:cxnLst/>
              <a:rect l="l" t="t" r="r" b="b"/>
              <a:pathLst>
                <a:path w="917575">
                  <a:moveTo>
                    <a:pt x="91744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465197" y="5614416"/>
              <a:ext cx="922019" cy="18415"/>
            </a:xfrm>
            <a:custGeom>
              <a:avLst/>
              <a:gdLst/>
              <a:ahLst/>
              <a:cxnLst/>
              <a:rect l="l" t="t" r="r" b="b"/>
              <a:pathLst>
                <a:path w="922020" h="18414">
                  <a:moveTo>
                    <a:pt x="922019" y="18287"/>
                  </a:moveTo>
                  <a:lnTo>
                    <a:pt x="922019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2019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/>
          <p:nvPr/>
        </p:nvSpPr>
        <p:spPr>
          <a:xfrm>
            <a:off x="1871350" y="5105400"/>
            <a:ext cx="1007744" cy="398145"/>
          </a:xfrm>
          <a:custGeom>
            <a:avLst/>
            <a:gdLst/>
            <a:ahLst/>
            <a:cxnLst/>
            <a:rect l="l" t="t" r="r" b="b"/>
            <a:pathLst>
              <a:path w="1007744" h="398145">
                <a:moveTo>
                  <a:pt x="256031" y="248411"/>
                </a:moveTo>
                <a:lnTo>
                  <a:pt x="256031" y="0"/>
                </a:lnTo>
              </a:path>
              <a:path w="1007744" h="398145">
                <a:moveTo>
                  <a:pt x="210311" y="248411"/>
                </a:moveTo>
                <a:lnTo>
                  <a:pt x="210311" y="0"/>
                </a:lnTo>
              </a:path>
              <a:path w="1007744" h="398145">
                <a:moveTo>
                  <a:pt x="233171" y="236219"/>
                </a:moveTo>
                <a:lnTo>
                  <a:pt x="510539" y="397763"/>
                </a:lnTo>
              </a:path>
              <a:path w="1007744" h="398145">
                <a:moveTo>
                  <a:pt x="789431" y="236219"/>
                </a:moveTo>
                <a:lnTo>
                  <a:pt x="510539" y="397763"/>
                </a:lnTo>
              </a:path>
              <a:path w="1007744" h="398145">
                <a:moveTo>
                  <a:pt x="766571" y="0"/>
                </a:moveTo>
                <a:lnTo>
                  <a:pt x="766571" y="248411"/>
                </a:lnTo>
              </a:path>
              <a:path w="1007744" h="398145">
                <a:moveTo>
                  <a:pt x="812291" y="0"/>
                </a:moveTo>
                <a:lnTo>
                  <a:pt x="812291" y="248411"/>
                </a:lnTo>
              </a:path>
              <a:path w="1007744" h="398145">
                <a:moveTo>
                  <a:pt x="789431" y="236219"/>
                </a:moveTo>
                <a:lnTo>
                  <a:pt x="1007363" y="361187"/>
                </a:lnTo>
              </a:path>
              <a:path w="1007744" h="398145">
                <a:moveTo>
                  <a:pt x="0" y="368807"/>
                </a:moveTo>
                <a:lnTo>
                  <a:pt x="233171" y="236219"/>
                </a:lnTo>
              </a:path>
            </a:pathLst>
          </a:custGeom>
          <a:ln w="17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56953" y="5315711"/>
            <a:ext cx="767080" cy="645160"/>
          </a:xfrm>
          <a:custGeom>
            <a:avLst/>
            <a:gdLst/>
            <a:ahLst/>
            <a:cxnLst/>
            <a:rect l="l" t="t" r="r" b="b"/>
            <a:pathLst>
              <a:path w="767080" h="645160">
                <a:moveTo>
                  <a:pt x="556259" y="161543"/>
                </a:moveTo>
                <a:lnTo>
                  <a:pt x="556259" y="478535"/>
                </a:lnTo>
              </a:path>
              <a:path w="767080" h="645160">
                <a:moveTo>
                  <a:pt x="510539" y="455675"/>
                </a:moveTo>
                <a:lnTo>
                  <a:pt x="510539" y="187451"/>
                </a:lnTo>
              </a:path>
              <a:path w="767080" h="645160">
                <a:moveTo>
                  <a:pt x="551687" y="486155"/>
                </a:moveTo>
                <a:lnTo>
                  <a:pt x="278891" y="644651"/>
                </a:lnTo>
              </a:path>
              <a:path w="767080" h="645160">
                <a:moveTo>
                  <a:pt x="278891" y="644651"/>
                </a:moveTo>
                <a:lnTo>
                  <a:pt x="0" y="483107"/>
                </a:lnTo>
              </a:path>
              <a:path w="767080" h="645160">
                <a:moveTo>
                  <a:pt x="45719" y="455675"/>
                </a:moveTo>
                <a:lnTo>
                  <a:pt x="278891" y="591311"/>
                </a:lnTo>
              </a:path>
              <a:path w="767080" h="645160">
                <a:moveTo>
                  <a:pt x="0" y="483107"/>
                </a:moveTo>
                <a:lnTo>
                  <a:pt x="0" y="161543"/>
                </a:lnTo>
              </a:path>
              <a:path w="767080" h="645160">
                <a:moveTo>
                  <a:pt x="0" y="161543"/>
                </a:moveTo>
                <a:lnTo>
                  <a:pt x="278891" y="0"/>
                </a:lnTo>
              </a:path>
              <a:path w="767080" h="645160">
                <a:moveTo>
                  <a:pt x="278891" y="53339"/>
                </a:moveTo>
                <a:lnTo>
                  <a:pt x="45719" y="187451"/>
                </a:lnTo>
              </a:path>
              <a:path w="767080" h="645160">
                <a:moveTo>
                  <a:pt x="278891" y="0"/>
                </a:moveTo>
                <a:lnTo>
                  <a:pt x="556259" y="161543"/>
                </a:lnTo>
              </a:path>
              <a:path w="767080" h="645160">
                <a:moveTo>
                  <a:pt x="766568" y="603503"/>
                </a:moveTo>
                <a:lnTo>
                  <a:pt x="562355" y="486155"/>
                </a:lnTo>
              </a:path>
            </a:pathLst>
          </a:custGeom>
          <a:ln w="17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6" name="object 56"/>
          <p:cNvGrpSpPr/>
          <p:nvPr/>
        </p:nvGrpSpPr>
        <p:grpSpPr>
          <a:xfrm>
            <a:off x="1882018" y="5582411"/>
            <a:ext cx="1085215" cy="94615"/>
            <a:chOff x="1882018" y="5582411"/>
            <a:chExt cx="1085215" cy="94615"/>
          </a:xfrm>
        </p:grpSpPr>
        <p:sp>
          <p:nvSpPr>
            <p:cNvPr id="57" name="object 57"/>
            <p:cNvSpPr/>
            <p:nvPr/>
          </p:nvSpPr>
          <p:spPr>
            <a:xfrm>
              <a:off x="2781178" y="5582411"/>
              <a:ext cx="186055" cy="94615"/>
            </a:xfrm>
            <a:custGeom>
              <a:avLst/>
              <a:gdLst/>
              <a:ahLst/>
              <a:cxnLst/>
              <a:rect l="l" t="t" r="r" b="b"/>
              <a:pathLst>
                <a:path w="186055" h="94614">
                  <a:moveTo>
                    <a:pt x="185927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5927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883542" y="5632703"/>
              <a:ext cx="917575" cy="0"/>
            </a:xfrm>
            <a:custGeom>
              <a:avLst/>
              <a:gdLst/>
              <a:ahLst/>
              <a:cxnLst/>
              <a:rect l="l" t="t" r="r" b="b"/>
              <a:pathLst>
                <a:path w="917575">
                  <a:moveTo>
                    <a:pt x="91744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882018" y="5620511"/>
              <a:ext cx="922019" cy="18415"/>
            </a:xfrm>
            <a:custGeom>
              <a:avLst/>
              <a:gdLst/>
              <a:ahLst/>
              <a:cxnLst/>
              <a:rect l="l" t="t" r="r" b="b"/>
              <a:pathLst>
                <a:path w="922019" h="18414">
                  <a:moveTo>
                    <a:pt x="922019" y="18287"/>
                  </a:moveTo>
                  <a:lnTo>
                    <a:pt x="922019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2019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9080889" y="5845981"/>
            <a:ext cx="13652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628006" y="5845981"/>
            <a:ext cx="25717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070218" y="4879766"/>
            <a:ext cx="23939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069211" y="5845981"/>
            <a:ext cx="14541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12951" y="4879766"/>
            <a:ext cx="23939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50747" y="5845981"/>
            <a:ext cx="534670" cy="34861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8100" marR="30480" indent="347345">
              <a:lnSpc>
                <a:spcPct val="75800"/>
              </a:lnSpc>
              <a:spcBef>
                <a:spcPts val="45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50%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800" b="1" spc="7" baseline="-9259" dirty="0">
                <a:latin typeface="Arial"/>
                <a:cs typeface="Arial"/>
              </a:rPr>
              <a:t>H</a:t>
            </a:r>
            <a:endParaRPr sz="1800" baseline="-9259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474336" y="5382685"/>
            <a:ext cx="1002030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spc="-5" dirty="0">
                <a:latin typeface="Arial"/>
                <a:cs typeface="Arial"/>
              </a:rPr>
              <a:t>250 </a:t>
            </a:r>
            <a:r>
              <a:rPr sz="1200" b="1" spc="-85" dirty="0">
                <a:latin typeface="Arial"/>
                <a:cs typeface="Arial"/>
              </a:rPr>
              <a:t>°C, </a:t>
            </a:r>
            <a:r>
              <a:rPr sz="1200" spc="5" dirty="0">
                <a:latin typeface="Symbol"/>
                <a:cs typeface="Symbol"/>
              </a:rPr>
              <a:t>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75" b="1" spc="7" baseline="-16339" dirty="0">
                <a:latin typeface="Arial"/>
                <a:cs typeface="Arial"/>
              </a:rPr>
              <a:t>2</a:t>
            </a:r>
            <a:r>
              <a:rPr sz="1200" b="1" spc="5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952631" y="5849029"/>
            <a:ext cx="136525" cy="3759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310"/>
              </a:lnSpc>
              <a:spcBef>
                <a:spcPts val="26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501271" y="5849029"/>
            <a:ext cx="14541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077599" y="4824902"/>
            <a:ext cx="23939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684408" y="5219617"/>
            <a:ext cx="14541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033912" y="4907198"/>
            <a:ext cx="14541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590150" y="4907198"/>
            <a:ext cx="14541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869068" y="5390305"/>
            <a:ext cx="29908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Et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637668" y="5390305"/>
            <a:ext cx="239395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424563" y="5644813"/>
            <a:ext cx="453390" cy="21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spc="5" dirty="0">
                <a:latin typeface="Symbol"/>
                <a:cs typeface="Symbol"/>
              </a:rPr>
              <a:t>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75" b="1" spc="7" baseline="-16339" dirty="0">
                <a:latin typeface="Arial"/>
                <a:cs typeface="Arial"/>
              </a:rPr>
              <a:t>2</a:t>
            </a:r>
            <a:r>
              <a:rPr sz="1200" b="1" spc="5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703716" y="5627840"/>
            <a:ext cx="726440" cy="427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indent="168910">
              <a:lnSpc>
                <a:spcPct val="11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140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°C,  </a:t>
            </a:r>
            <a:r>
              <a:rPr sz="1200" b="1" spc="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10" dirty="0">
                <a:latin typeface="Arial"/>
                <a:cs typeface="Arial"/>
              </a:rPr>
              <a:t>H</a:t>
            </a:r>
            <a:r>
              <a:rPr sz="1275" b="1" spc="15" baseline="-16339" dirty="0">
                <a:latin typeface="Arial"/>
                <a:cs typeface="Arial"/>
              </a:rPr>
              <a:t>2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77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4</a:t>
            </a:fld>
            <a:endParaRPr lang="en-US" sz="1600" b="1" dirty="0" smtClean="0"/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58920" y="349250"/>
            <a:ext cx="448818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Quinolines </a:t>
            </a:r>
            <a:r>
              <a:rPr sz="2200" dirty="0"/>
              <a:t>–</a:t>
            </a:r>
            <a:r>
              <a:rPr sz="2200" spc="-75" dirty="0"/>
              <a:t> </a:t>
            </a:r>
            <a:r>
              <a:rPr sz="2200" spc="-10" dirty="0"/>
              <a:t>Synthesis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7860" y="4873242"/>
            <a:ext cx="8715375" cy="7448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770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Acrolein </a:t>
            </a:r>
            <a:r>
              <a:rPr sz="1800" dirty="0">
                <a:latin typeface="Arial"/>
                <a:cs typeface="Arial"/>
              </a:rPr>
              <a:t>can be </a:t>
            </a:r>
            <a:r>
              <a:rPr sz="1800" spc="-10" dirty="0">
                <a:latin typeface="Arial"/>
                <a:cs typeface="Arial"/>
              </a:rPr>
              <a:t>generated </a:t>
            </a:r>
            <a:r>
              <a:rPr sz="1800" i="1" spc="-5" dirty="0">
                <a:latin typeface="Arial"/>
                <a:cs typeface="Arial"/>
              </a:rPr>
              <a:t>in situ </a:t>
            </a:r>
            <a:r>
              <a:rPr sz="1800" dirty="0">
                <a:latin typeface="Arial"/>
                <a:cs typeface="Arial"/>
              </a:rPr>
              <a:t>by </a:t>
            </a:r>
            <a:r>
              <a:rPr sz="1800" spc="-5" dirty="0">
                <a:latin typeface="Arial"/>
                <a:cs typeface="Arial"/>
              </a:rPr>
              <a:t>treatment of </a:t>
            </a:r>
            <a:r>
              <a:rPr sz="1800" spc="-10" dirty="0">
                <a:latin typeface="Arial"/>
                <a:cs typeface="Arial"/>
              </a:rPr>
              <a:t>glycerol with conc. </a:t>
            </a:r>
            <a:r>
              <a:rPr sz="1800" spc="-5" dirty="0">
                <a:latin typeface="Arial"/>
                <a:cs typeface="Arial"/>
              </a:rPr>
              <a:t>sulfuric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acid</a:t>
            </a:r>
            <a:endParaRPr sz="1800">
              <a:latin typeface="Arial"/>
              <a:cs typeface="Arial"/>
            </a:endParaRPr>
          </a:p>
          <a:p>
            <a:pPr marL="155575" indent="-143510">
              <a:lnSpc>
                <a:spcPct val="100000"/>
              </a:lnSpc>
              <a:spcBef>
                <a:spcPts val="670"/>
              </a:spcBef>
              <a:buChar char="•"/>
              <a:tabLst>
                <a:tab pos="156210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mild oxidant is required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form the fully aromatic system from the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dihydroquinoline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63345" y="6121907"/>
            <a:ext cx="975360" cy="638810"/>
          </a:xfrm>
          <a:custGeom>
            <a:avLst/>
            <a:gdLst/>
            <a:ahLst/>
            <a:cxnLst/>
            <a:rect l="l" t="t" r="r" b="b"/>
            <a:pathLst>
              <a:path w="975360" h="638809">
                <a:moveTo>
                  <a:pt x="765047" y="160019"/>
                </a:moveTo>
                <a:lnTo>
                  <a:pt x="765047" y="473963"/>
                </a:lnTo>
              </a:path>
              <a:path w="975360" h="638809">
                <a:moveTo>
                  <a:pt x="719327" y="454151"/>
                </a:moveTo>
                <a:lnTo>
                  <a:pt x="719327" y="187451"/>
                </a:lnTo>
              </a:path>
              <a:path w="975360" h="638809">
                <a:moveTo>
                  <a:pt x="763523" y="481583"/>
                </a:moveTo>
                <a:lnTo>
                  <a:pt x="489203" y="638555"/>
                </a:lnTo>
                <a:lnTo>
                  <a:pt x="213359" y="478535"/>
                </a:lnTo>
              </a:path>
              <a:path w="975360" h="638809">
                <a:moveTo>
                  <a:pt x="259079" y="454151"/>
                </a:moveTo>
                <a:lnTo>
                  <a:pt x="489203" y="585215"/>
                </a:lnTo>
              </a:path>
              <a:path w="975360" h="638809">
                <a:moveTo>
                  <a:pt x="213359" y="478535"/>
                </a:moveTo>
                <a:lnTo>
                  <a:pt x="213359" y="164591"/>
                </a:lnTo>
              </a:path>
              <a:path w="975360" h="638809">
                <a:moveTo>
                  <a:pt x="217931" y="156971"/>
                </a:moveTo>
                <a:lnTo>
                  <a:pt x="489203" y="0"/>
                </a:lnTo>
              </a:path>
              <a:path w="975360" h="638809">
                <a:moveTo>
                  <a:pt x="489203" y="53339"/>
                </a:moveTo>
                <a:lnTo>
                  <a:pt x="259079" y="187451"/>
                </a:lnTo>
              </a:path>
              <a:path w="975360" h="638809">
                <a:moveTo>
                  <a:pt x="489203" y="0"/>
                </a:moveTo>
                <a:lnTo>
                  <a:pt x="765047" y="160019"/>
                </a:lnTo>
              </a:path>
              <a:path w="975360" h="638809">
                <a:moveTo>
                  <a:pt x="975359" y="600455"/>
                </a:moveTo>
                <a:lnTo>
                  <a:pt x="771143" y="481583"/>
                </a:lnTo>
              </a:path>
              <a:path w="975360" h="638809">
                <a:moveTo>
                  <a:pt x="0" y="38099"/>
                </a:moveTo>
                <a:lnTo>
                  <a:pt x="207263" y="156971"/>
                </a:lnTo>
              </a:path>
            </a:pathLst>
          </a:custGeom>
          <a:ln w="177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75509" y="5922263"/>
            <a:ext cx="756285" cy="391795"/>
          </a:xfrm>
          <a:custGeom>
            <a:avLst/>
            <a:gdLst/>
            <a:ahLst/>
            <a:cxnLst/>
            <a:rect l="l" t="t" r="r" b="b"/>
            <a:pathLst>
              <a:path w="756285" h="391795">
                <a:moveTo>
                  <a:pt x="554735" y="233171"/>
                </a:moveTo>
                <a:lnTo>
                  <a:pt x="755903" y="348995"/>
                </a:lnTo>
              </a:path>
              <a:path w="756285" h="391795">
                <a:moveTo>
                  <a:pt x="278891" y="391667"/>
                </a:moveTo>
                <a:lnTo>
                  <a:pt x="554735" y="233171"/>
                </a:lnTo>
              </a:path>
              <a:path w="756285" h="391795">
                <a:moveTo>
                  <a:pt x="531875" y="0"/>
                </a:moveTo>
                <a:lnTo>
                  <a:pt x="531875" y="245363"/>
                </a:lnTo>
              </a:path>
              <a:path w="756285" h="391795">
                <a:moveTo>
                  <a:pt x="577595" y="0"/>
                </a:moveTo>
                <a:lnTo>
                  <a:pt x="577595" y="245363"/>
                </a:lnTo>
              </a:path>
              <a:path w="756285" h="391795">
                <a:moveTo>
                  <a:pt x="278891" y="391667"/>
                </a:moveTo>
                <a:lnTo>
                  <a:pt x="0" y="230123"/>
                </a:lnTo>
              </a:path>
              <a:path w="756285" h="391795">
                <a:moveTo>
                  <a:pt x="25907" y="192023"/>
                </a:moveTo>
                <a:lnTo>
                  <a:pt x="281939" y="341375"/>
                </a:lnTo>
              </a:path>
            </a:pathLst>
          </a:custGeom>
          <a:ln w="177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2830" y="5884163"/>
            <a:ext cx="1320165" cy="876300"/>
          </a:xfrm>
          <a:custGeom>
            <a:avLst/>
            <a:gdLst/>
            <a:ahLst/>
            <a:cxnLst/>
            <a:rect l="l" t="t" r="r" b="b"/>
            <a:pathLst>
              <a:path w="1320165" h="876300">
                <a:moveTo>
                  <a:pt x="766571" y="402335"/>
                </a:moveTo>
                <a:lnTo>
                  <a:pt x="766571" y="711707"/>
                </a:lnTo>
              </a:path>
              <a:path w="1320165" h="876300">
                <a:moveTo>
                  <a:pt x="722375" y="688847"/>
                </a:moveTo>
                <a:lnTo>
                  <a:pt x="722375" y="422147"/>
                </a:lnTo>
              </a:path>
              <a:path w="1320165" h="876300">
                <a:moveTo>
                  <a:pt x="761999" y="719327"/>
                </a:moveTo>
                <a:lnTo>
                  <a:pt x="490727" y="876299"/>
                </a:lnTo>
                <a:lnTo>
                  <a:pt x="211835" y="716279"/>
                </a:lnTo>
              </a:path>
              <a:path w="1320165" h="876300">
                <a:moveTo>
                  <a:pt x="260603" y="688847"/>
                </a:moveTo>
                <a:lnTo>
                  <a:pt x="490727" y="822959"/>
                </a:lnTo>
              </a:path>
              <a:path w="1320165" h="876300">
                <a:moveTo>
                  <a:pt x="211835" y="716279"/>
                </a:moveTo>
                <a:lnTo>
                  <a:pt x="211835" y="402335"/>
                </a:lnTo>
              </a:path>
              <a:path w="1320165" h="876300">
                <a:moveTo>
                  <a:pt x="217931" y="394715"/>
                </a:moveTo>
                <a:lnTo>
                  <a:pt x="490727" y="237743"/>
                </a:lnTo>
              </a:path>
              <a:path w="1320165" h="876300">
                <a:moveTo>
                  <a:pt x="490727" y="291083"/>
                </a:moveTo>
                <a:lnTo>
                  <a:pt x="260603" y="422147"/>
                </a:lnTo>
              </a:path>
              <a:path w="1320165" h="876300">
                <a:moveTo>
                  <a:pt x="490727" y="237743"/>
                </a:moveTo>
                <a:lnTo>
                  <a:pt x="761999" y="394715"/>
                </a:lnTo>
              </a:path>
              <a:path w="1320165" h="876300">
                <a:moveTo>
                  <a:pt x="975359" y="835151"/>
                </a:moveTo>
                <a:lnTo>
                  <a:pt x="769619" y="719327"/>
                </a:lnTo>
              </a:path>
              <a:path w="1320165" h="876300">
                <a:moveTo>
                  <a:pt x="1319783" y="716279"/>
                </a:moveTo>
                <a:lnTo>
                  <a:pt x="1132331" y="833627"/>
                </a:lnTo>
              </a:path>
              <a:path w="1320165" h="876300">
                <a:moveTo>
                  <a:pt x="1274063" y="688847"/>
                </a:moveTo>
                <a:lnTo>
                  <a:pt x="1106423" y="795527"/>
                </a:lnTo>
              </a:path>
              <a:path w="1320165" h="876300">
                <a:moveTo>
                  <a:pt x="1319783" y="397763"/>
                </a:moveTo>
                <a:lnTo>
                  <a:pt x="1319783" y="716279"/>
                </a:lnTo>
              </a:path>
              <a:path w="1320165" h="876300">
                <a:moveTo>
                  <a:pt x="1048511" y="240791"/>
                </a:moveTo>
                <a:lnTo>
                  <a:pt x="1319783" y="397763"/>
                </a:lnTo>
              </a:path>
              <a:path w="1320165" h="876300">
                <a:moveTo>
                  <a:pt x="1043939" y="291083"/>
                </a:moveTo>
                <a:lnTo>
                  <a:pt x="1274063" y="422147"/>
                </a:lnTo>
              </a:path>
              <a:path w="1320165" h="876300">
                <a:moveTo>
                  <a:pt x="769619" y="394715"/>
                </a:moveTo>
                <a:lnTo>
                  <a:pt x="1037843" y="240791"/>
                </a:lnTo>
              </a:path>
              <a:path w="1320165" h="876300">
                <a:moveTo>
                  <a:pt x="1043939" y="233171"/>
                </a:moveTo>
                <a:lnTo>
                  <a:pt x="1048511" y="0"/>
                </a:lnTo>
              </a:path>
              <a:path w="1320165" h="876300">
                <a:moveTo>
                  <a:pt x="0" y="272795"/>
                </a:moveTo>
                <a:lnTo>
                  <a:pt x="210311" y="394715"/>
                </a:lnTo>
              </a:path>
            </a:pathLst>
          </a:custGeom>
          <a:ln w="177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70938" y="6390132"/>
            <a:ext cx="1077595" cy="96520"/>
            <a:chOff x="4670938" y="6390132"/>
            <a:chExt cx="1077595" cy="96520"/>
          </a:xfrm>
        </p:grpSpPr>
        <p:sp>
          <p:nvSpPr>
            <p:cNvPr id="9" name="object 9"/>
            <p:cNvSpPr/>
            <p:nvPr/>
          </p:nvSpPr>
          <p:spPr>
            <a:xfrm>
              <a:off x="5562478" y="6390132"/>
              <a:ext cx="186055" cy="96520"/>
            </a:xfrm>
            <a:custGeom>
              <a:avLst/>
              <a:gdLst/>
              <a:ahLst/>
              <a:cxnLst/>
              <a:rect l="l" t="t" r="r" b="b"/>
              <a:pathLst>
                <a:path w="186054" h="96520">
                  <a:moveTo>
                    <a:pt x="185927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6011"/>
                  </a:lnTo>
                  <a:lnTo>
                    <a:pt x="185927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73986" y="6443472"/>
              <a:ext cx="909955" cy="0"/>
            </a:xfrm>
            <a:custGeom>
              <a:avLst/>
              <a:gdLst/>
              <a:ahLst/>
              <a:cxnLst/>
              <a:rect l="l" t="t" r="r" b="b"/>
              <a:pathLst>
                <a:path w="909954">
                  <a:moveTo>
                    <a:pt x="90982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70938" y="6431280"/>
              <a:ext cx="914400" cy="17145"/>
            </a:xfrm>
            <a:custGeom>
              <a:avLst/>
              <a:gdLst/>
              <a:ahLst/>
              <a:cxnLst/>
              <a:rect l="l" t="t" r="r" b="b"/>
              <a:pathLst>
                <a:path w="914400" h="17145">
                  <a:moveTo>
                    <a:pt x="914399" y="16763"/>
                  </a:moveTo>
                  <a:lnTo>
                    <a:pt x="914399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14399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112908" y="6010616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33956" y="6204164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6052" y="5730201"/>
            <a:ext cx="65913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1200" b="1" spc="-15" dirty="0">
                <a:latin typeface="Arial"/>
                <a:cs typeface="Arial"/>
              </a:rPr>
              <a:t>1</a:t>
            </a:r>
            <a:r>
              <a:rPr sz="1200" b="1" spc="-5" dirty="0">
                <a:latin typeface="Arial"/>
                <a:cs typeface="Arial"/>
              </a:rPr>
              <a:t>.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800" b="1" spc="-7" baseline="2314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18899" y="6444391"/>
            <a:ext cx="1463040" cy="592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314960">
              <a:lnSpc>
                <a:spcPct val="1067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ZnCl</a:t>
            </a:r>
            <a:r>
              <a:rPr sz="1275" b="1" spc="-7" baseline="-16339" dirty="0">
                <a:latin typeface="Arial"/>
                <a:cs typeface="Arial"/>
              </a:rPr>
              <a:t>2 </a:t>
            </a:r>
            <a:r>
              <a:rPr sz="1200" b="1" spc="-5" dirty="0">
                <a:latin typeface="Arial"/>
                <a:cs typeface="Arial"/>
              </a:rPr>
              <a:t>or </a:t>
            </a:r>
            <a:r>
              <a:rPr sz="1200" b="1" dirty="0">
                <a:latin typeface="Arial"/>
                <a:cs typeface="Arial"/>
              </a:rPr>
              <a:t>FeCl</a:t>
            </a:r>
            <a:r>
              <a:rPr sz="1275" b="1" baseline="-16339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,  </a:t>
            </a: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6339" dirty="0">
                <a:latin typeface="Arial"/>
                <a:cs typeface="Arial"/>
              </a:rPr>
              <a:t>2 </a:t>
            </a:r>
            <a:r>
              <a:rPr sz="1200" b="1" spc="-5" dirty="0">
                <a:latin typeface="Arial"/>
                <a:cs typeface="Arial"/>
              </a:rPr>
              <a:t>EtOH,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reflux</a:t>
            </a:r>
            <a:endParaRPr sz="1200">
              <a:latin typeface="Arial"/>
              <a:cs typeface="Arial"/>
            </a:endParaRPr>
          </a:p>
          <a:p>
            <a:pPr marL="342900">
              <a:lnSpc>
                <a:spcPts val="1390"/>
              </a:lnSpc>
            </a:pPr>
            <a:r>
              <a:rPr sz="1200" b="1" spc="-10" dirty="0">
                <a:latin typeface="Arial"/>
                <a:cs typeface="Arial"/>
              </a:rPr>
              <a:t>2.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[O]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69211" y="5689052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28342" y="6758900"/>
            <a:ext cx="50609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65%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800" b="1" spc="-7" baseline="41666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800" baseline="41666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42391" y="6009092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716056" y="1819655"/>
            <a:ext cx="1132205" cy="993775"/>
            <a:chOff x="7716056" y="1819655"/>
            <a:chExt cx="1132205" cy="993775"/>
          </a:xfrm>
        </p:grpSpPr>
        <p:sp>
          <p:nvSpPr>
            <p:cNvPr id="20" name="object 20"/>
            <p:cNvSpPr/>
            <p:nvPr/>
          </p:nvSpPr>
          <p:spPr>
            <a:xfrm>
              <a:off x="8282817" y="2322575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0"/>
                  </a:moveTo>
                  <a:lnTo>
                    <a:pt x="0" y="3215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237058" y="2351538"/>
              <a:ext cx="0" cy="268605"/>
            </a:xfrm>
            <a:custGeom>
              <a:avLst/>
              <a:gdLst/>
              <a:ahLst/>
              <a:cxnLst/>
              <a:rect l="l" t="t" r="r" b="b"/>
              <a:pathLst>
                <a:path h="268605">
                  <a:moveTo>
                    <a:pt x="0" y="0"/>
                  </a:moveTo>
                  <a:lnTo>
                    <a:pt x="0" y="268223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724995" y="2619761"/>
              <a:ext cx="558165" cy="186055"/>
            </a:xfrm>
            <a:custGeom>
              <a:avLst/>
              <a:gdLst/>
              <a:ahLst/>
              <a:cxnLst/>
              <a:rect l="l" t="t" r="r" b="b"/>
              <a:pathLst>
                <a:path w="558165" h="186055">
                  <a:moveTo>
                    <a:pt x="557791" y="24385"/>
                  </a:moveTo>
                  <a:lnTo>
                    <a:pt x="278888" y="185918"/>
                  </a:lnTo>
                </a:path>
                <a:path w="558165" h="186055">
                  <a:moveTo>
                    <a:pt x="278888" y="185918"/>
                  </a:moveTo>
                  <a:lnTo>
                    <a:pt x="0" y="24385"/>
                  </a:lnTo>
                </a:path>
                <a:path w="558165" h="186055">
                  <a:moveTo>
                    <a:pt x="278888" y="134103"/>
                  </a:moveTo>
                  <a:lnTo>
                    <a:pt x="47254" y="0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724995" y="232257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321575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724995" y="2164081"/>
              <a:ext cx="1114425" cy="597535"/>
            </a:xfrm>
            <a:custGeom>
              <a:avLst/>
              <a:gdLst/>
              <a:ahLst/>
              <a:cxnLst/>
              <a:rect l="l" t="t" r="r" b="b"/>
              <a:pathLst>
                <a:path w="1114425" h="597535">
                  <a:moveTo>
                    <a:pt x="0" y="158489"/>
                  </a:moveTo>
                  <a:lnTo>
                    <a:pt x="278888" y="0"/>
                  </a:lnTo>
                </a:path>
                <a:path w="1114425" h="597535">
                  <a:moveTo>
                    <a:pt x="47254" y="187456"/>
                  </a:moveTo>
                  <a:lnTo>
                    <a:pt x="278888" y="51814"/>
                  </a:lnTo>
                </a:path>
                <a:path w="1114425" h="597535">
                  <a:moveTo>
                    <a:pt x="557791" y="158489"/>
                  </a:moveTo>
                  <a:lnTo>
                    <a:pt x="278888" y="0"/>
                  </a:lnTo>
                </a:path>
                <a:path w="1114425" h="597535">
                  <a:moveTo>
                    <a:pt x="557791" y="480064"/>
                  </a:moveTo>
                  <a:lnTo>
                    <a:pt x="758954" y="597409"/>
                  </a:lnTo>
                </a:path>
                <a:path w="1114425" h="597535">
                  <a:moveTo>
                    <a:pt x="912879" y="597409"/>
                  </a:moveTo>
                  <a:lnTo>
                    <a:pt x="1114042" y="480064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839038" y="232257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321575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371177" y="1871473"/>
              <a:ext cx="467995" cy="451484"/>
            </a:xfrm>
            <a:custGeom>
              <a:avLst/>
              <a:gdLst/>
              <a:ahLst/>
              <a:cxnLst/>
              <a:rect l="l" t="t" r="r" b="b"/>
              <a:pathLst>
                <a:path w="467995" h="451485">
                  <a:moveTo>
                    <a:pt x="467860" y="451097"/>
                  </a:moveTo>
                  <a:lnTo>
                    <a:pt x="243840" y="224019"/>
                  </a:lnTo>
                </a:path>
                <a:path w="467995" h="451485">
                  <a:moveTo>
                    <a:pt x="243840" y="224019"/>
                  </a:moveTo>
                  <a:lnTo>
                    <a:pt x="301744" y="0"/>
                  </a:lnTo>
                </a:path>
                <a:path w="467995" h="451485">
                  <a:moveTo>
                    <a:pt x="260593" y="242315"/>
                  </a:moveTo>
                  <a:lnTo>
                    <a:pt x="13717" y="307845"/>
                  </a:lnTo>
                </a:path>
                <a:path w="467995" h="451485">
                  <a:moveTo>
                    <a:pt x="248402" y="198111"/>
                  </a:moveTo>
                  <a:lnTo>
                    <a:pt x="0" y="265178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136452" y="1950690"/>
              <a:ext cx="242378" cy="17837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374257" y="2552699"/>
              <a:ext cx="200910" cy="187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581521" y="2141219"/>
              <a:ext cx="88900" cy="146685"/>
            </a:xfrm>
            <a:custGeom>
              <a:avLst/>
              <a:gdLst/>
              <a:ahLst/>
              <a:cxnLst/>
              <a:rect l="l" t="t" r="r" b="b"/>
              <a:pathLst>
                <a:path w="88900" h="146685">
                  <a:moveTo>
                    <a:pt x="88391" y="138683"/>
                  </a:moveTo>
                  <a:lnTo>
                    <a:pt x="33527" y="0"/>
                  </a:lnTo>
                  <a:lnTo>
                    <a:pt x="0" y="146303"/>
                  </a:lnTo>
                  <a:lnTo>
                    <a:pt x="42671" y="124967"/>
                  </a:lnTo>
                  <a:lnTo>
                    <a:pt x="88391" y="1386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316309" y="2232655"/>
              <a:ext cx="311150" cy="253365"/>
            </a:xfrm>
            <a:custGeom>
              <a:avLst/>
              <a:gdLst/>
              <a:ahLst/>
              <a:cxnLst/>
              <a:rect l="l" t="t" r="r" b="b"/>
              <a:pathLst>
                <a:path w="311150" h="253364">
                  <a:moveTo>
                    <a:pt x="0" y="248419"/>
                  </a:moveTo>
                  <a:lnTo>
                    <a:pt x="12597" y="250417"/>
                  </a:lnTo>
                  <a:lnTo>
                    <a:pt x="25336" y="251844"/>
                  </a:lnTo>
                  <a:lnTo>
                    <a:pt x="38360" y="252700"/>
                  </a:lnTo>
                  <a:lnTo>
                    <a:pt x="51816" y="252986"/>
                  </a:lnTo>
                  <a:lnTo>
                    <a:pt x="97477" y="248976"/>
                  </a:lnTo>
                  <a:lnTo>
                    <a:pt x="140529" y="237390"/>
                  </a:lnTo>
                  <a:lnTo>
                    <a:pt x="180283" y="218892"/>
                  </a:lnTo>
                  <a:lnTo>
                    <a:pt x="216048" y="194148"/>
                  </a:lnTo>
                  <a:lnTo>
                    <a:pt x="247134" y="163822"/>
                  </a:lnTo>
                  <a:lnTo>
                    <a:pt x="272852" y="128580"/>
                  </a:lnTo>
                  <a:lnTo>
                    <a:pt x="292512" y="89085"/>
                  </a:lnTo>
                  <a:lnTo>
                    <a:pt x="305425" y="46003"/>
                  </a:lnTo>
                  <a:lnTo>
                    <a:pt x="310899" y="0"/>
                  </a:lnTo>
                </a:path>
              </a:pathLst>
            </a:custGeom>
            <a:ln w="17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272149" y="1819655"/>
              <a:ext cx="266445" cy="27105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7716056" y="3043427"/>
            <a:ext cx="1132205" cy="1588135"/>
            <a:chOff x="7716056" y="3043427"/>
            <a:chExt cx="1132205" cy="1588135"/>
          </a:xfrm>
        </p:grpSpPr>
        <p:sp>
          <p:nvSpPr>
            <p:cNvPr id="33" name="object 33"/>
            <p:cNvSpPr/>
            <p:nvPr/>
          </p:nvSpPr>
          <p:spPr>
            <a:xfrm>
              <a:off x="8282787" y="4140707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0"/>
                  </a:moveTo>
                  <a:lnTo>
                    <a:pt x="0" y="32156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724995" y="4436359"/>
              <a:ext cx="558165" cy="187960"/>
            </a:xfrm>
            <a:custGeom>
              <a:avLst/>
              <a:gdLst/>
              <a:ahLst/>
              <a:cxnLst/>
              <a:rect l="l" t="t" r="r" b="b"/>
              <a:pathLst>
                <a:path w="558165" h="187960">
                  <a:moveTo>
                    <a:pt x="557791" y="25907"/>
                  </a:moveTo>
                  <a:lnTo>
                    <a:pt x="278888" y="187456"/>
                  </a:lnTo>
                </a:path>
                <a:path w="558165" h="187960">
                  <a:moveTo>
                    <a:pt x="278888" y="187456"/>
                  </a:moveTo>
                  <a:lnTo>
                    <a:pt x="0" y="25907"/>
                  </a:lnTo>
                </a:path>
                <a:path w="558165" h="187960">
                  <a:moveTo>
                    <a:pt x="278888" y="135641"/>
                  </a:moveTo>
                  <a:lnTo>
                    <a:pt x="47254" y="0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724995" y="4140707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0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724995" y="3980680"/>
              <a:ext cx="1114425" cy="599440"/>
            </a:xfrm>
            <a:custGeom>
              <a:avLst/>
              <a:gdLst/>
              <a:ahLst/>
              <a:cxnLst/>
              <a:rect l="l" t="t" r="r" b="b"/>
              <a:pathLst>
                <a:path w="1114425" h="599439">
                  <a:moveTo>
                    <a:pt x="0" y="160026"/>
                  </a:moveTo>
                  <a:lnTo>
                    <a:pt x="278888" y="0"/>
                  </a:lnTo>
                </a:path>
                <a:path w="1114425" h="599439">
                  <a:moveTo>
                    <a:pt x="47254" y="187456"/>
                  </a:moveTo>
                  <a:lnTo>
                    <a:pt x="278888" y="53352"/>
                  </a:lnTo>
                </a:path>
                <a:path w="1114425" h="599439">
                  <a:moveTo>
                    <a:pt x="557791" y="160026"/>
                  </a:moveTo>
                  <a:lnTo>
                    <a:pt x="278888" y="0"/>
                  </a:lnTo>
                </a:path>
                <a:path w="1114425" h="599439">
                  <a:moveTo>
                    <a:pt x="557791" y="481586"/>
                  </a:moveTo>
                  <a:lnTo>
                    <a:pt x="758954" y="598931"/>
                  </a:lnTo>
                </a:path>
                <a:path w="1114425" h="599439">
                  <a:moveTo>
                    <a:pt x="603505" y="455679"/>
                  </a:moveTo>
                  <a:lnTo>
                    <a:pt x="781811" y="557787"/>
                  </a:lnTo>
                </a:path>
                <a:path w="1114425" h="599439">
                  <a:moveTo>
                    <a:pt x="912879" y="598931"/>
                  </a:moveTo>
                  <a:lnTo>
                    <a:pt x="1114042" y="481586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839038" y="4140707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0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282787" y="3773420"/>
              <a:ext cx="556260" cy="367665"/>
            </a:xfrm>
            <a:custGeom>
              <a:avLst/>
              <a:gdLst/>
              <a:ahLst/>
              <a:cxnLst/>
              <a:rect l="l" t="t" r="r" b="b"/>
              <a:pathLst>
                <a:path w="556259" h="367664">
                  <a:moveTo>
                    <a:pt x="556250" y="367286"/>
                  </a:moveTo>
                  <a:lnTo>
                    <a:pt x="277362" y="207259"/>
                  </a:lnTo>
                </a:path>
                <a:path w="556259" h="367664">
                  <a:moveTo>
                    <a:pt x="0" y="367286"/>
                  </a:moveTo>
                  <a:lnTo>
                    <a:pt x="277362" y="207259"/>
                  </a:lnTo>
                </a:path>
                <a:path w="556259" h="367664">
                  <a:moveTo>
                    <a:pt x="277362" y="207259"/>
                  </a:moveTo>
                  <a:lnTo>
                    <a:pt x="387083" y="0"/>
                  </a:lnTo>
                </a:path>
                <a:path w="556259" h="367664">
                  <a:moveTo>
                    <a:pt x="277362" y="207259"/>
                  </a:moveTo>
                  <a:lnTo>
                    <a:pt x="158486" y="10670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480874" y="4393650"/>
              <a:ext cx="166179" cy="16770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237097" y="3584447"/>
              <a:ext cx="96520" cy="186055"/>
            </a:xfrm>
            <a:custGeom>
              <a:avLst/>
              <a:gdLst/>
              <a:ahLst/>
              <a:cxnLst/>
              <a:rect l="l" t="t" r="r" b="b"/>
              <a:pathLst>
                <a:path w="96520" h="186054">
                  <a:moveTo>
                    <a:pt x="96011" y="0"/>
                  </a:moveTo>
                  <a:lnTo>
                    <a:pt x="47243" y="22859"/>
                  </a:lnTo>
                  <a:lnTo>
                    <a:pt x="0" y="0"/>
                  </a:lnTo>
                  <a:lnTo>
                    <a:pt x="47243" y="185927"/>
                  </a:lnTo>
                  <a:lnTo>
                    <a:pt x="960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284341" y="3044951"/>
              <a:ext cx="0" cy="559435"/>
            </a:xfrm>
            <a:custGeom>
              <a:avLst/>
              <a:gdLst/>
              <a:ahLst/>
              <a:cxnLst/>
              <a:rect l="l" t="t" r="r" b="b"/>
              <a:pathLst>
                <a:path h="559435">
                  <a:moveTo>
                    <a:pt x="0" y="55930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276721" y="3043427"/>
              <a:ext cx="18415" cy="563880"/>
            </a:xfrm>
            <a:custGeom>
              <a:avLst/>
              <a:gdLst/>
              <a:ahLst/>
              <a:cxnLst/>
              <a:rect l="l" t="t" r="r" b="b"/>
              <a:pathLst>
                <a:path w="18415" h="563879">
                  <a:moveTo>
                    <a:pt x="18287" y="563879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563879"/>
                  </a:lnTo>
                  <a:lnTo>
                    <a:pt x="18287" y="5638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4782374" y="1863811"/>
            <a:ext cx="1133475" cy="949960"/>
            <a:chOff x="4782374" y="1863811"/>
            <a:chExt cx="1133475" cy="949960"/>
          </a:xfrm>
        </p:grpSpPr>
        <p:sp>
          <p:nvSpPr>
            <p:cNvPr id="44" name="object 44"/>
            <p:cNvSpPr/>
            <p:nvPr/>
          </p:nvSpPr>
          <p:spPr>
            <a:xfrm>
              <a:off x="5301851" y="2322570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4">
                  <a:moveTo>
                    <a:pt x="45713" y="0"/>
                  </a:moveTo>
                  <a:lnTo>
                    <a:pt x="45713" y="321575"/>
                  </a:lnTo>
                </a:path>
                <a:path w="45720" h="321944">
                  <a:moveTo>
                    <a:pt x="0" y="28967"/>
                  </a:moveTo>
                  <a:lnTo>
                    <a:pt x="0" y="297190"/>
                  </a:lnTo>
                </a:path>
              </a:pathLst>
            </a:custGeom>
            <a:ln w="17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791314" y="2619761"/>
              <a:ext cx="556260" cy="186055"/>
            </a:xfrm>
            <a:custGeom>
              <a:avLst/>
              <a:gdLst/>
              <a:ahLst/>
              <a:cxnLst/>
              <a:rect l="l" t="t" r="r" b="b"/>
              <a:pathLst>
                <a:path w="556260" h="186055">
                  <a:moveTo>
                    <a:pt x="556250" y="24385"/>
                  </a:moveTo>
                  <a:lnTo>
                    <a:pt x="278888" y="185918"/>
                  </a:lnTo>
                </a:path>
                <a:path w="556260" h="186055">
                  <a:moveTo>
                    <a:pt x="278888" y="185918"/>
                  </a:moveTo>
                  <a:lnTo>
                    <a:pt x="0" y="24385"/>
                  </a:lnTo>
                </a:path>
                <a:path w="556260" h="186055">
                  <a:moveTo>
                    <a:pt x="278888" y="134103"/>
                  </a:moveTo>
                  <a:lnTo>
                    <a:pt x="45713" y="0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791314" y="232257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321575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791314" y="2164081"/>
              <a:ext cx="1115695" cy="597535"/>
            </a:xfrm>
            <a:custGeom>
              <a:avLst/>
              <a:gdLst/>
              <a:ahLst/>
              <a:cxnLst/>
              <a:rect l="l" t="t" r="r" b="b"/>
              <a:pathLst>
                <a:path w="1115695" h="597535">
                  <a:moveTo>
                    <a:pt x="0" y="158489"/>
                  </a:moveTo>
                  <a:lnTo>
                    <a:pt x="278888" y="0"/>
                  </a:lnTo>
                </a:path>
                <a:path w="1115695" h="597535">
                  <a:moveTo>
                    <a:pt x="45713" y="187456"/>
                  </a:moveTo>
                  <a:lnTo>
                    <a:pt x="278888" y="51814"/>
                  </a:lnTo>
                </a:path>
                <a:path w="1115695" h="597535">
                  <a:moveTo>
                    <a:pt x="556250" y="158489"/>
                  </a:moveTo>
                  <a:lnTo>
                    <a:pt x="278888" y="0"/>
                  </a:lnTo>
                </a:path>
                <a:path w="1115695" h="597535">
                  <a:moveTo>
                    <a:pt x="556250" y="480064"/>
                  </a:moveTo>
                  <a:lnTo>
                    <a:pt x="758954" y="597409"/>
                  </a:lnTo>
                </a:path>
                <a:path w="1115695" h="597535">
                  <a:moveTo>
                    <a:pt x="911353" y="597409"/>
                  </a:moveTo>
                  <a:lnTo>
                    <a:pt x="1115568" y="480064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906882" y="232257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321575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437480" y="1871473"/>
              <a:ext cx="469900" cy="451484"/>
            </a:xfrm>
            <a:custGeom>
              <a:avLst/>
              <a:gdLst/>
              <a:ahLst/>
              <a:cxnLst/>
              <a:rect l="l" t="t" r="r" b="b"/>
              <a:pathLst>
                <a:path w="469900" h="451485">
                  <a:moveTo>
                    <a:pt x="469401" y="451097"/>
                  </a:moveTo>
                  <a:lnTo>
                    <a:pt x="242314" y="224019"/>
                  </a:lnTo>
                </a:path>
                <a:path w="469900" h="451485">
                  <a:moveTo>
                    <a:pt x="242314" y="224019"/>
                  </a:moveTo>
                  <a:lnTo>
                    <a:pt x="303285" y="0"/>
                  </a:lnTo>
                </a:path>
                <a:path w="469900" h="451485">
                  <a:moveTo>
                    <a:pt x="260608" y="242315"/>
                  </a:moveTo>
                  <a:lnTo>
                    <a:pt x="12191" y="307845"/>
                  </a:lnTo>
                </a:path>
                <a:path w="469900" h="451485">
                  <a:moveTo>
                    <a:pt x="246891" y="198111"/>
                  </a:moveTo>
                  <a:lnTo>
                    <a:pt x="0" y="265178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4782374" y="3980657"/>
            <a:ext cx="1133475" cy="658495"/>
            <a:chOff x="4782374" y="3980657"/>
            <a:chExt cx="1133475" cy="658495"/>
          </a:xfrm>
        </p:grpSpPr>
        <p:sp>
          <p:nvSpPr>
            <p:cNvPr id="51" name="object 51"/>
            <p:cNvSpPr/>
            <p:nvPr/>
          </p:nvSpPr>
          <p:spPr>
            <a:xfrm>
              <a:off x="5301851" y="4148333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5">
                  <a:moveTo>
                    <a:pt x="45713" y="0"/>
                  </a:moveTo>
                  <a:lnTo>
                    <a:pt x="45713" y="321560"/>
                  </a:lnTo>
                </a:path>
                <a:path w="45720" h="321945">
                  <a:moveTo>
                    <a:pt x="0" y="25907"/>
                  </a:moveTo>
                  <a:lnTo>
                    <a:pt x="0" y="294130"/>
                  </a:lnTo>
                </a:path>
              </a:pathLst>
            </a:custGeom>
            <a:ln w="17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791314" y="4442463"/>
              <a:ext cx="556260" cy="189230"/>
            </a:xfrm>
            <a:custGeom>
              <a:avLst/>
              <a:gdLst/>
              <a:ahLst/>
              <a:cxnLst/>
              <a:rect l="l" t="t" r="r" b="b"/>
              <a:pathLst>
                <a:path w="556260" h="189229">
                  <a:moveTo>
                    <a:pt x="556250" y="27429"/>
                  </a:moveTo>
                  <a:lnTo>
                    <a:pt x="278888" y="188978"/>
                  </a:lnTo>
                </a:path>
                <a:path w="556260" h="189229">
                  <a:moveTo>
                    <a:pt x="278888" y="188978"/>
                  </a:moveTo>
                  <a:lnTo>
                    <a:pt x="0" y="27429"/>
                  </a:lnTo>
                </a:path>
                <a:path w="556260" h="189229">
                  <a:moveTo>
                    <a:pt x="278888" y="135626"/>
                  </a:moveTo>
                  <a:lnTo>
                    <a:pt x="45713" y="0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791314" y="4148333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0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791314" y="3988306"/>
              <a:ext cx="1115695" cy="599440"/>
            </a:xfrm>
            <a:custGeom>
              <a:avLst/>
              <a:gdLst/>
              <a:ahLst/>
              <a:cxnLst/>
              <a:rect l="l" t="t" r="r" b="b"/>
              <a:pathLst>
                <a:path w="1115695" h="599439">
                  <a:moveTo>
                    <a:pt x="0" y="160026"/>
                  </a:moveTo>
                  <a:lnTo>
                    <a:pt x="278888" y="0"/>
                  </a:lnTo>
                </a:path>
                <a:path w="1115695" h="599439">
                  <a:moveTo>
                    <a:pt x="45713" y="185934"/>
                  </a:moveTo>
                  <a:lnTo>
                    <a:pt x="278888" y="50292"/>
                  </a:lnTo>
                </a:path>
                <a:path w="1115695" h="599439">
                  <a:moveTo>
                    <a:pt x="556250" y="160026"/>
                  </a:moveTo>
                  <a:lnTo>
                    <a:pt x="278888" y="0"/>
                  </a:lnTo>
                </a:path>
                <a:path w="1115695" h="599439">
                  <a:moveTo>
                    <a:pt x="556250" y="481586"/>
                  </a:moveTo>
                  <a:lnTo>
                    <a:pt x="758954" y="597409"/>
                  </a:lnTo>
                </a:path>
                <a:path w="1115695" h="599439">
                  <a:moveTo>
                    <a:pt x="911353" y="598931"/>
                  </a:moveTo>
                  <a:lnTo>
                    <a:pt x="1115568" y="481586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906882" y="4148333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0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347564" y="3988306"/>
              <a:ext cx="559435" cy="186055"/>
            </a:xfrm>
            <a:custGeom>
              <a:avLst/>
              <a:gdLst/>
              <a:ahLst/>
              <a:cxnLst/>
              <a:rect l="l" t="t" r="r" b="b"/>
              <a:pathLst>
                <a:path w="559435" h="186054">
                  <a:moveTo>
                    <a:pt x="559317" y="160026"/>
                  </a:moveTo>
                  <a:lnTo>
                    <a:pt x="278903" y="0"/>
                  </a:lnTo>
                </a:path>
                <a:path w="559435" h="186054">
                  <a:moveTo>
                    <a:pt x="513588" y="185934"/>
                  </a:moveTo>
                  <a:lnTo>
                    <a:pt x="278903" y="50292"/>
                  </a:lnTo>
                </a:path>
                <a:path w="559435" h="186054">
                  <a:moveTo>
                    <a:pt x="0" y="160026"/>
                  </a:moveTo>
                  <a:lnTo>
                    <a:pt x="278903" y="0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1853254" y="3973031"/>
            <a:ext cx="1130935" cy="658495"/>
            <a:chOff x="1853254" y="3973031"/>
            <a:chExt cx="1130935" cy="658495"/>
          </a:xfrm>
        </p:grpSpPr>
        <p:sp>
          <p:nvSpPr>
            <p:cNvPr id="58" name="object 58"/>
            <p:cNvSpPr/>
            <p:nvPr/>
          </p:nvSpPr>
          <p:spPr>
            <a:xfrm>
              <a:off x="2372731" y="4140707"/>
              <a:ext cx="46355" cy="321945"/>
            </a:xfrm>
            <a:custGeom>
              <a:avLst/>
              <a:gdLst/>
              <a:ahLst/>
              <a:cxnLst/>
              <a:rect l="l" t="t" r="r" b="b"/>
              <a:pathLst>
                <a:path w="46355" h="321945">
                  <a:moveTo>
                    <a:pt x="45728" y="0"/>
                  </a:moveTo>
                  <a:lnTo>
                    <a:pt x="45728" y="321560"/>
                  </a:lnTo>
                </a:path>
                <a:path w="46355" h="321945">
                  <a:moveTo>
                    <a:pt x="0" y="27429"/>
                  </a:moveTo>
                  <a:lnTo>
                    <a:pt x="0" y="295652"/>
                  </a:lnTo>
                </a:path>
              </a:pathLst>
            </a:custGeom>
            <a:ln w="17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862194" y="4436359"/>
              <a:ext cx="556260" cy="187960"/>
            </a:xfrm>
            <a:custGeom>
              <a:avLst/>
              <a:gdLst/>
              <a:ahLst/>
              <a:cxnLst/>
              <a:rect l="l" t="t" r="r" b="b"/>
              <a:pathLst>
                <a:path w="556260" h="187960">
                  <a:moveTo>
                    <a:pt x="556265" y="25907"/>
                  </a:moveTo>
                  <a:lnTo>
                    <a:pt x="277377" y="187456"/>
                  </a:lnTo>
                </a:path>
                <a:path w="556260" h="187960">
                  <a:moveTo>
                    <a:pt x="277377" y="187456"/>
                  </a:moveTo>
                  <a:lnTo>
                    <a:pt x="0" y="25907"/>
                  </a:lnTo>
                </a:path>
                <a:path w="556260" h="187960">
                  <a:moveTo>
                    <a:pt x="277377" y="135641"/>
                  </a:moveTo>
                  <a:lnTo>
                    <a:pt x="45728" y="0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862194" y="4140707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0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862194" y="3980680"/>
              <a:ext cx="1112520" cy="599440"/>
            </a:xfrm>
            <a:custGeom>
              <a:avLst/>
              <a:gdLst/>
              <a:ahLst/>
              <a:cxnLst/>
              <a:rect l="l" t="t" r="r" b="b"/>
              <a:pathLst>
                <a:path w="1112520" h="599439">
                  <a:moveTo>
                    <a:pt x="0" y="160026"/>
                  </a:moveTo>
                  <a:lnTo>
                    <a:pt x="277377" y="0"/>
                  </a:lnTo>
                </a:path>
                <a:path w="1112520" h="599439">
                  <a:moveTo>
                    <a:pt x="45728" y="187456"/>
                  </a:moveTo>
                  <a:lnTo>
                    <a:pt x="277377" y="53352"/>
                  </a:lnTo>
                </a:path>
                <a:path w="1112520" h="599439">
                  <a:moveTo>
                    <a:pt x="556265" y="160026"/>
                  </a:moveTo>
                  <a:lnTo>
                    <a:pt x="277377" y="0"/>
                  </a:lnTo>
                </a:path>
                <a:path w="1112520" h="599439">
                  <a:moveTo>
                    <a:pt x="556265" y="481586"/>
                  </a:moveTo>
                  <a:lnTo>
                    <a:pt x="757429" y="598931"/>
                  </a:lnTo>
                </a:path>
                <a:path w="1112520" h="599439">
                  <a:moveTo>
                    <a:pt x="911353" y="598931"/>
                  </a:moveTo>
                  <a:lnTo>
                    <a:pt x="1112516" y="481586"/>
                  </a:lnTo>
                </a:path>
                <a:path w="1112520" h="599439">
                  <a:moveTo>
                    <a:pt x="888496" y="557787"/>
                  </a:moveTo>
                  <a:lnTo>
                    <a:pt x="1066803" y="455679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974710" y="4140707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321560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18460" y="3980680"/>
              <a:ext cx="556260" cy="187960"/>
            </a:xfrm>
            <a:custGeom>
              <a:avLst/>
              <a:gdLst/>
              <a:ahLst/>
              <a:cxnLst/>
              <a:rect l="l" t="t" r="r" b="b"/>
              <a:pathLst>
                <a:path w="556260" h="187960">
                  <a:moveTo>
                    <a:pt x="556250" y="160026"/>
                  </a:moveTo>
                  <a:lnTo>
                    <a:pt x="278888" y="0"/>
                  </a:lnTo>
                </a:path>
                <a:path w="556260" h="187960">
                  <a:moveTo>
                    <a:pt x="510537" y="187456"/>
                  </a:moveTo>
                  <a:lnTo>
                    <a:pt x="278888" y="53352"/>
                  </a:lnTo>
                </a:path>
                <a:path w="556260" h="187960">
                  <a:moveTo>
                    <a:pt x="0" y="160026"/>
                  </a:moveTo>
                  <a:lnTo>
                    <a:pt x="278888" y="0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1853254" y="2156432"/>
            <a:ext cx="774065" cy="657225"/>
            <a:chOff x="1853254" y="2156432"/>
            <a:chExt cx="774065" cy="657225"/>
          </a:xfrm>
        </p:grpSpPr>
        <p:sp>
          <p:nvSpPr>
            <p:cNvPr id="65" name="object 65"/>
            <p:cNvSpPr/>
            <p:nvPr/>
          </p:nvSpPr>
          <p:spPr>
            <a:xfrm>
              <a:off x="2372731" y="2322570"/>
              <a:ext cx="46355" cy="321945"/>
            </a:xfrm>
            <a:custGeom>
              <a:avLst/>
              <a:gdLst/>
              <a:ahLst/>
              <a:cxnLst/>
              <a:rect l="l" t="t" r="r" b="b"/>
              <a:pathLst>
                <a:path w="46355" h="321944">
                  <a:moveTo>
                    <a:pt x="45728" y="0"/>
                  </a:moveTo>
                  <a:lnTo>
                    <a:pt x="45728" y="321575"/>
                  </a:lnTo>
                </a:path>
                <a:path w="46355" h="321944">
                  <a:moveTo>
                    <a:pt x="0" y="28967"/>
                  </a:moveTo>
                  <a:lnTo>
                    <a:pt x="0" y="297190"/>
                  </a:lnTo>
                </a:path>
              </a:pathLst>
            </a:custGeom>
            <a:ln w="17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862194" y="2619761"/>
              <a:ext cx="556260" cy="186055"/>
            </a:xfrm>
            <a:custGeom>
              <a:avLst/>
              <a:gdLst/>
              <a:ahLst/>
              <a:cxnLst/>
              <a:rect l="l" t="t" r="r" b="b"/>
              <a:pathLst>
                <a:path w="556260" h="186055">
                  <a:moveTo>
                    <a:pt x="556265" y="24385"/>
                  </a:moveTo>
                  <a:lnTo>
                    <a:pt x="277377" y="185918"/>
                  </a:lnTo>
                </a:path>
                <a:path w="556260" h="186055">
                  <a:moveTo>
                    <a:pt x="277377" y="185918"/>
                  </a:moveTo>
                  <a:lnTo>
                    <a:pt x="0" y="24385"/>
                  </a:lnTo>
                </a:path>
                <a:path w="556260" h="186055">
                  <a:moveTo>
                    <a:pt x="277377" y="134103"/>
                  </a:moveTo>
                  <a:lnTo>
                    <a:pt x="45728" y="0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862194" y="2322570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4">
                  <a:moveTo>
                    <a:pt x="0" y="321575"/>
                  </a:moveTo>
                  <a:lnTo>
                    <a:pt x="0" y="0"/>
                  </a:lnTo>
                </a:path>
              </a:pathLst>
            </a:custGeom>
            <a:ln w="178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862194" y="2164081"/>
              <a:ext cx="757555" cy="597535"/>
            </a:xfrm>
            <a:custGeom>
              <a:avLst/>
              <a:gdLst/>
              <a:ahLst/>
              <a:cxnLst/>
              <a:rect l="l" t="t" r="r" b="b"/>
              <a:pathLst>
                <a:path w="757555" h="597535">
                  <a:moveTo>
                    <a:pt x="0" y="158489"/>
                  </a:moveTo>
                  <a:lnTo>
                    <a:pt x="277377" y="0"/>
                  </a:lnTo>
                </a:path>
                <a:path w="757555" h="597535">
                  <a:moveTo>
                    <a:pt x="45728" y="187456"/>
                  </a:moveTo>
                  <a:lnTo>
                    <a:pt x="277377" y="51814"/>
                  </a:lnTo>
                </a:path>
                <a:path w="757555" h="597535">
                  <a:moveTo>
                    <a:pt x="556265" y="158489"/>
                  </a:moveTo>
                  <a:lnTo>
                    <a:pt x="277377" y="0"/>
                  </a:lnTo>
                </a:path>
                <a:path w="757555" h="597535">
                  <a:moveTo>
                    <a:pt x="556265" y="480064"/>
                  </a:moveTo>
                  <a:lnTo>
                    <a:pt x="757429" y="597409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2702142" y="1376137"/>
            <a:ext cx="1724025" cy="1362710"/>
            <a:chOff x="2702142" y="1376137"/>
            <a:chExt cx="1724025" cy="1362710"/>
          </a:xfrm>
        </p:grpSpPr>
        <p:sp>
          <p:nvSpPr>
            <p:cNvPr id="70" name="object 70"/>
            <p:cNvSpPr/>
            <p:nvPr/>
          </p:nvSpPr>
          <p:spPr>
            <a:xfrm>
              <a:off x="3540116" y="2083314"/>
              <a:ext cx="45720" cy="321945"/>
            </a:xfrm>
            <a:custGeom>
              <a:avLst/>
              <a:gdLst/>
              <a:ahLst/>
              <a:cxnLst/>
              <a:rect l="l" t="t" r="r" b="b"/>
              <a:pathLst>
                <a:path w="45720" h="321944">
                  <a:moveTo>
                    <a:pt x="0" y="0"/>
                  </a:moveTo>
                  <a:lnTo>
                    <a:pt x="0" y="321560"/>
                  </a:lnTo>
                </a:path>
                <a:path w="45720" h="321944">
                  <a:moveTo>
                    <a:pt x="45713" y="27429"/>
                  </a:moveTo>
                  <a:lnTo>
                    <a:pt x="45713" y="321560"/>
                  </a:lnTo>
                </a:path>
              </a:pathLst>
            </a:custGeom>
            <a:ln w="17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540116" y="1921766"/>
              <a:ext cx="481965" cy="161925"/>
            </a:xfrm>
            <a:custGeom>
              <a:avLst/>
              <a:gdLst/>
              <a:ahLst/>
              <a:cxnLst/>
              <a:rect l="l" t="t" r="r" b="b"/>
              <a:pathLst>
                <a:path w="481964" h="161925">
                  <a:moveTo>
                    <a:pt x="481577" y="117344"/>
                  </a:moveTo>
                  <a:lnTo>
                    <a:pt x="277362" y="0"/>
                  </a:lnTo>
                </a:path>
                <a:path w="481964" h="161925">
                  <a:moveTo>
                    <a:pt x="0" y="161548"/>
                  </a:moveTo>
                  <a:lnTo>
                    <a:pt x="277362" y="0"/>
                  </a:lnTo>
                </a:path>
              </a:pathLst>
            </a:custGeom>
            <a:ln w="153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794622" y="1684016"/>
              <a:ext cx="45720" cy="251460"/>
            </a:xfrm>
            <a:custGeom>
              <a:avLst/>
              <a:gdLst/>
              <a:ahLst/>
              <a:cxnLst/>
              <a:rect l="l" t="t" r="r" b="b"/>
              <a:pathLst>
                <a:path w="45720" h="251460">
                  <a:moveTo>
                    <a:pt x="0" y="251463"/>
                  </a:moveTo>
                  <a:lnTo>
                    <a:pt x="0" y="0"/>
                  </a:lnTo>
                </a:path>
                <a:path w="45720" h="251460">
                  <a:moveTo>
                    <a:pt x="45713" y="251463"/>
                  </a:moveTo>
                  <a:lnTo>
                    <a:pt x="45713" y="0"/>
                  </a:lnTo>
                </a:path>
              </a:pathLst>
            </a:custGeom>
            <a:ln w="17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601297" y="2014727"/>
              <a:ext cx="185720" cy="2481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242693" y="2432303"/>
              <a:ext cx="182880" cy="97790"/>
            </a:xfrm>
            <a:custGeom>
              <a:avLst/>
              <a:gdLst/>
              <a:ahLst/>
              <a:cxnLst/>
              <a:rect l="l" t="t" r="r" b="b"/>
              <a:pathLst>
                <a:path w="182879" h="97789">
                  <a:moveTo>
                    <a:pt x="182879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7535"/>
                  </a:lnTo>
                  <a:lnTo>
                    <a:pt x="182879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343533" y="2481072"/>
              <a:ext cx="919480" cy="0"/>
            </a:xfrm>
            <a:custGeom>
              <a:avLst/>
              <a:gdLst/>
              <a:ahLst/>
              <a:cxnLst/>
              <a:rect l="l" t="t" r="r" b="b"/>
              <a:pathLst>
                <a:path w="919479">
                  <a:moveTo>
                    <a:pt x="91897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340481" y="2313431"/>
              <a:ext cx="925194" cy="178435"/>
            </a:xfrm>
            <a:custGeom>
              <a:avLst/>
              <a:gdLst/>
              <a:ahLst/>
              <a:cxnLst/>
              <a:rect l="l" t="t" r="r" b="b"/>
              <a:pathLst>
                <a:path w="925195" h="178435">
                  <a:moveTo>
                    <a:pt x="178308" y="83820"/>
                  </a:moveTo>
                  <a:lnTo>
                    <a:pt x="56388" y="0"/>
                  </a:lnTo>
                  <a:lnTo>
                    <a:pt x="59436" y="47244"/>
                  </a:lnTo>
                  <a:lnTo>
                    <a:pt x="30480" y="83820"/>
                  </a:lnTo>
                  <a:lnTo>
                    <a:pt x="178308" y="83820"/>
                  </a:lnTo>
                  <a:close/>
                </a:path>
                <a:path w="925195" h="178435">
                  <a:moveTo>
                    <a:pt x="925068" y="160020"/>
                  </a:moveTo>
                  <a:lnTo>
                    <a:pt x="0" y="160020"/>
                  </a:lnTo>
                  <a:lnTo>
                    <a:pt x="0" y="178308"/>
                  </a:lnTo>
                  <a:lnTo>
                    <a:pt x="925068" y="178308"/>
                  </a:lnTo>
                  <a:lnTo>
                    <a:pt x="925068" y="1600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711065" y="2348478"/>
              <a:ext cx="722630" cy="381000"/>
            </a:xfrm>
            <a:custGeom>
              <a:avLst/>
              <a:gdLst/>
              <a:ahLst/>
              <a:cxnLst/>
              <a:rect l="l" t="t" r="r" b="b"/>
              <a:pathLst>
                <a:path w="722629" h="381000">
                  <a:moveTo>
                    <a:pt x="722365" y="18296"/>
                  </a:moveTo>
                  <a:lnTo>
                    <a:pt x="685506" y="10293"/>
                  </a:lnTo>
                  <a:lnTo>
                    <a:pt x="648074" y="4576"/>
                  </a:lnTo>
                  <a:lnTo>
                    <a:pt x="610069" y="1144"/>
                  </a:lnTo>
                  <a:lnTo>
                    <a:pt x="571493" y="0"/>
                  </a:lnTo>
                  <a:lnTo>
                    <a:pt x="521863" y="1971"/>
                  </a:lnTo>
                  <a:lnTo>
                    <a:pt x="473071" y="7806"/>
                  </a:lnTo>
                  <a:lnTo>
                    <a:pt x="425302" y="17386"/>
                  </a:lnTo>
                  <a:lnTo>
                    <a:pt x="378743" y="30590"/>
                  </a:lnTo>
                  <a:lnTo>
                    <a:pt x="333583" y="47301"/>
                  </a:lnTo>
                  <a:lnTo>
                    <a:pt x="290007" y="67398"/>
                  </a:lnTo>
                  <a:lnTo>
                    <a:pt x="248204" y="90763"/>
                  </a:lnTo>
                  <a:lnTo>
                    <a:pt x="208359" y="117276"/>
                  </a:lnTo>
                  <a:lnTo>
                    <a:pt x="170660" y="146818"/>
                  </a:lnTo>
                  <a:lnTo>
                    <a:pt x="135293" y="179269"/>
                  </a:lnTo>
                  <a:lnTo>
                    <a:pt x="102447" y="214512"/>
                  </a:lnTo>
                  <a:lnTo>
                    <a:pt x="72307" y="252425"/>
                  </a:lnTo>
                  <a:lnTo>
                    <a:pt x="45062" y="292891"/>
                  </a:lnTo>
                  <a:lnTo>
                    <a:pt x="20897" y="335789"/>
                  </a:lnTo>
                  <a:lnTo>
                    <a:pt x="0" y="381001"/>
                  </a:lnTo>
                </a:path>
              </a:pathLst>
            </a:custGeom>
            <a:ln w="178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741255" y="1376137"/>
              <a:ext cx="166179" cy="16771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605661" y="1490471"/>
              <a:ext cx="147955" cy="97790"/>
            </a:xfrm>
            <a:custGeom>
              <a:avLst/>
              <a:gdLst/>
              <a:ahLst/>
              <a:cxnLst/>
              <a:rect l="l" t="t" r="r" b="b"/>
              <a:pathLst>
                <a:path w="147954" h="97790">
                  <a:moveTo>
                    <a:pt x="147827" y="0"/>
                  </a:moveTo>
                  <a:lnTo>
                    <a:pt x="0" y="15239"/>
                  </a:lnTo>
                  <a:lnTo>
                    <a:pt x="33527" y="48767"/>
                  </a:lnTo>
                  <a:lnTo>
                    <a:pt x="36575" y="97535"/>
                  </a:lnTo>
                  <a:lnTo>
                    <a:pt x="1478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593458" y="1517903"/>
              <a:ext cx="160020" cy="294640"/>
            </a:xfrm>
            <a:custGeom>
              <a:avLst/>
              <a:gdLst/>
              <a:ahLst/>
              <a:cxnLst/>
              <a:rect l="l" t="t" r="r" b="b"/>
              <a:pathLst>
                <a:path w="160020" h="294639">
                  <a:moveTo>
                    <a:pt x="68570" y="0"/>
                  </a:moveTo>
                  <a:lnTo>
                    <a:pt x="39858" y="26077"/>
                  </a:lnTo>
                  <a:lnTo>
                    <a:pt x="18286" y="57723"/>
                  </a:lnTo>
                  <a:lnTo>
                    <a:pt x="4714" y="93656"/>
                  </a:lnTo>
                  <a:lnTo>
                    <a:pt x="0" y="132595"/>
                  </a:lnTo>
                  <a:lnTo>
                    <a:pt x="8155" y="183332"/>
                  </a:lnTo>
                  <a:lnTo>
                    <a:pt x="30867" y="227634"/>
                  </a:lnTo>
                  <a:lnTo>
                    <a:pt x="65503" y="262722"/>
                  </a:lnTo>
                  <a:lnTo>
                    <a:pt x="109428" y="285813"/>
                  </a:lnTo>
                  <a:lnTo>
                    <a:pt x="160012" y="294129"/>
                  </a:lnTo>
                </a:path>
              </a:pathLst>
            </a:custGeom>
            <a:ln w="17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81"/>
          <p:cNvGrpSpPr/>
          <p:nvPr/>
        </p:nvGrpSpPr>
        <p:grpSpPr>
          <a:xfrm>
            <a:off x="6266565" y="2435351"/>
            <a:ext cx="1087120" cy="94615"/>
            <a:chOff x="6266565" y="2435351"/>
            <a:chExt cx="1087120" cy="94615"/>
          </a:xfrm>
        </p:grpSpPr>
        <p:sp>
          <p:nvSpPr>
            <p:cNvPr id="82" name="object 82"/>
            <p:cNvSpPr/>
            <p:nvPr/>
          </p:nvSpPr>
          <p:spPr>
            <a:xfrm>
              <a:off x="7168773" y="2435351"/>
              <a:ext cx="184785" cy="94615"/>
            </a:xfrm>
            <a:custGeom>
              <a:avLst/>
              <a:gdLst/>
              <a:ahLst/>
              <a:cxnLst/>
              <a:rect l="l" t="t" r="r" b="b"/>
              <a:pathLst>
                <a:path w="184784" h="94614">
                  <a:moveTo>
                    <a:pt x="184403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4487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269613" y="2484119"/>
              <a:ext cx="919480" cy="0"/>
            </a:xfrm>
            <a:custGeom>
              <a:avLst/>
              <a:gdLst/>
              <a:ahLst/>
              <a:cxnLst/>
              <a:rect l="l" t="t" r="r" b="b"/>
              <a:pathLst>
                <a:path w="919479">
                  <a:moveTo>
                    <a:pt x="91897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266565" y="2473451"/>
              <a:ext cx="925194" cy="18415"/>
            </a:xfrm>
            <a:custGeom>
              <a:avLst/>
              <a:gdLst/>
              <a:ahLst/>
              <a:cxnLst/>
              <a:rect l="l" t="t" r="r" b="b"/>
              <a:pathLst>
                <a:path w="925195" h="18414">
                  <a:moveTo>
                    <a:pt x="925067" y="18287"/>
                  </a:moveTo>
                  <a:lnTo>
                    <a:pt x="925067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5067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5" name="object 85"/>
          <p:cNvGrpSpPr/>
          <p:nvPr/>
        </p:nvGrpSpPr>
        <p:grpSpPr>
          <a:xfrm>
            <a:off x="6277233" y="4261103"/>
            <a:ext cx="1085215" cy="96520"/>
            <a:chOff x="6277233" y="4261103"/>
            <a:chExt cx="1085215" cy="96520"/>
          </a:xfrm>
        </p:grpSpPr>
        <p:sp>
          <p:nvSpPr>
            <p:cNvPr id="86" name="object 86"/>
            <p:cNvSpPr/>
            <p:nvPr/>
          </p:nvSpPr>
          <p:spPr>
            <a:xfrm>
              <a:off x="6277233" y="4261103"/>
              <a:ext cx="184785" cy="96520"/>
            </a:xfrm>
            <a:custGeom>
              <a:avLst/>
              <a:gdLst/>
              <a:ahLst/>
              <a:cxnLst/>
              <a:rect l="l" t="t" r="r" b="b"/>
              <a:pathLst>
                <a:path w="184785" h="96520">
                  <a:moveTo>
                    <a:pt x="184403" y="96011"/>
                  </a:moveTo>
                  <a:lnTo>
                    <a:pt x="161543" y="48767"/>
                  </a:lnTo>
                  <a:lnTo>
                    <a:pt x="184403" y="0"/>
                  </a:lnTo>
                  <a:lnTo>
                    <a:pt x="0" y="48767"/>
                  </a:lnTo>
                  <a:lnTo>
                    <a:pt x="184403" y="960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440301" y="4309871"/>
              <a:ext cx="920750" cy="0"/>
            </a:xfrm>
            <a:custGeom>
              <a:avLst/>
              <a:gdLst/>
              <a:ahLst/>
              <a:cxnLst/>
              <a:rect l="l" t="t" r="r" b="b"/>
              <a:pathLst>
                <a:path w="920750">
                  <a:moveTo>
                    <a:pt x="0" y="0"/>
                  </a:moveTo>
                  <a:lnTo>
                    <a:pt x="92049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438777" y="4302251"/>
              <a:ext cx="923925" cy="17145"/>
            </a:xfrm>
            <a:custGeom>
              <a:avLst/>
              <a:gdLst/>
              <a:ahLst/>
              <a:cxnLst/>
              <a:rect l="l" t="t" r="r" b="b"/>
              <a:pathLst>
                <a:path w="923925" h="17145">
                  <a:moveTo>
                    <a:pt x="923543" y="16763"/>
                  </a:moveTo>
                  <a:lnTo>
                    <a:pt x="923543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23543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9" name="object 89"/>
          <p:cNvGrpSpPr/>
          <p:nvPr/>
        </p:nvGrpSpPr>
        <p:grpSpPr>
          <a:xfrm>
            <a:off x="3340486" y="4258055"/>
            <a:ext cx="1085215" cy="97790"/>
            <a:chOff x="3340486" y="4258055"/>
            <a:chExt cx="1085215" cy="97790"/>
          </a:xfrm>
        </p:grpSpPr>
        <p:sp>
          <p:nvSpPr>
            <p:cNvPr id="90" name="object 90"/>
            <p:cNvSpPr/>
            <p:nvPr/>
          </p:nvSpPr>
          <p:spPr>
            <a:xfrm>
              <a:off x="3340486" y="4258055"/>
              <a:ext cx="184785" cy="97790"/>
            </a:xfrm>
            <a:custGeom>
              <a:avLst/>
              <a:gdLst/>
              <a:ahLst/>
              <a:cxnLst/>
              <a:rect l="l" t="t" r="r" b="b"/>
              <a:pathLst>
                <a:path w="184785" h="97789">
                  <a:moveTo>
                    <a:pt x="184403" y="97535"/>
                  </a:moveTo>
                  <a:lnTo>
                    <a:pt x="161543" y="51815"/>
                  </a:lnTo>
                  <a:lnTo>
                    <a:pt x="184403" y="0"/>
                  </a:lnTo>
                  <a:lnTo>
                    <a:pt x="0" y="51815"/>
                  </a:lnTo>
                  <a:lnTo>
                    <a:pt x="184403" y="975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503554" y="4309871"/>
              <a:ext cx="920750" cy="0"/>
            </a:xfrm>
            <a:custGeom>
              <a:avLst/>
              <a:gdLst/>
              <a:ahLst/>
              <a:cxnLst/>
              <a:rect l="l" t="t" r="r" b="b"/>
              <a:pathLst>
                <a:path w="920750">
                  <a:moveTo>
                    <a:pt x="0" y="0"/>
                  </a:moveTo>
                  <a:lnTo>
                    <a:pt x="92049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502030" y="4299203"/>
              <a:ext cx="923925" cy="18415"/>
            </a:xfrm>
            <a:custGeom>
              <a:avLst/>
              <a:gdLst/>
              <a:ahLst/>
              <a:cxnLst/>
              <a:rect l="l" t="t" r="r" b="b"/>
              <a:pathLst>
                <a:path w="923925" h="18414">
                  <a:moveTo>
                    <a:pt x="923543" y="18287"/>
                  </a:moveTo>
                  <a:lnTo>
                    <a:pt x="92354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354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8503294" y="2706852"/>
            <a:ext cx="136525" cy="3378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53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640454" y="1685773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239642" y="2078964"/>
            <a:ext cx="14478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017138" y="1851889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503294" y="4524983"/>
            <a:ext cx="136525" cy="3378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53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331081" y="3599916"/>
            <a:ext cx="57404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9565" algn="l"/>
              </a:tabLst>
            </a:pPr>
            <a:r>
              <a:rPr sz="1200" b="1" dirty="0">
                <a:latin typeface="Arial"/>
                <a:cs typeface="Arial"/>
              </a:rPr>
              <a:t>H	</a:t>
            </a: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646040" y="4086072"/>
            <a:ext cx="4533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spc="5" dirty="0">
                <a:latin typeface="Symbol"/>
                <a:cs typeface="Symbol"/>
              </a:rPr>
              <a:t>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75" b="1" spc="7" baseline="-19607" dirty="0">
                <a:latin typeface="Arial"/>
                <a:cs typeface="Arial"/>
              </a:rPr>
              <a:t>2</a:t>
            </a:r>
            <a:r>
              <a:rPr sz="1200" b="1" spc="5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568071" y="2706852"/>
            <a:ext cx="136525" cy="3378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53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305943" y="2078964"/>
            <a:ext cx="14478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568071" y="4532603"/>
            <a:ext cx="136525" cy="3378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53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308476" y="2502636"/>
            <a:ext cx="108394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130 </a:t>
            </a:r>
            <a:r>
              <a:rPr sz="1200" b="1" spc="-85" dirty="0">
                <a:latin typeface="Arial"/>
                <a:cs typeface="Arial"/>
              </a:rPr>
              <a:t>°C,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75" b="1" spc="7" baseline="-19607" dirty="0">
                <a:latin typeface="Arial"/>
                <a:cs typeface="Arial"/>
              </a:rPr>
              <a:t>2</a:t>
            </a:r>
            <a:r>
              <a:rPr sz="1200" b="1" spc="5" dirty="0">
                <a:latin typeface="Arial"/>
                <a:cs typeface="Arial"/>
              </a:rPr>
              <a:t>SO</a:t>
            </a:r>
            <a:r>
              <a:rPr sz="1275" b="1" spc="7" baseline="-19607" dirty="0">
                <a:latin typeface="Arial"/>
                <a:cs typeface="Arial"/>
              </a:rPr>
              <a:t>4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041024" y="1984477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87864" y="1042792"/>
            <a:ext cx="4955540" cy="906658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Skraup </a:t>
            </a:r>
            <a:r>
              <a:rPr sz="2000" spc="-5">
                <a:solidFill>
                  <a:srgbClr val="0000FF"/>
                </a:solidFill>
                <a:latin typeface="Arial"/>
                <a:cs typeface="Arial"/>
              </a:rPr>
              <a:t>Synthesis </a:t>
            </a:r>
            <a:endParaRPr sz="2000">
              <a:latin typeface="Arial"/>
              <a:cs typeface="Arial"/>
            </a:endParaRPr>
          </a:p>
          <a:p>
            <a:pPr marL="1034415" algn="ctr">
              <a:lnSpc>
                <a:spcPct val="100000"/>
              </a:lnSpc>
              <a:spcBef>
                <a:spcPts val="675"/>
              </a:spcBef>
            </a:pP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marL="4818380" algn="ctr">
              <a:lnSpc>
                <a:spcPct val="100000"/>
              </a:lnSpc>
              <a:spcBef>
                <a:spcPts val="10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638944" y="4524983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613544" y="2706852"/>
            <a:ext cx="35877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329572" y="4695671"/>
            <a:ext cx="33147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8</a:t>
            </a:r>
            <a:r>
              <a:rPr sz="1200" b="1" spc="-15" dirty="0">
                <a:latin typeface="Arial"/>
                <a:cs typeface="Arial"/>
              </a:rPr>
              <a:t>5</a:t>
            </a:r>
            <a:r>
              <a:rPr sz="1200" b="1" spc="5" dirty="0"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569092" y="4086072"/>
            <a:ext cx="85725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[O] (e.g.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I</a:t>
            </a:r>
            <a:r>
              <a:rPr sz="1275" b="1" spc="7" baseline="-19607" dirty="0">
                <a:latin typeface="Arial"/>
                <a:cs typeface="Arial"/>
              </a:rPr>
              <a:t>2</a:t>
            </a:r>
            <a:r>
              <a:rPr sz="1200" b="1" spc="5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5</a:t>
            </a:fld>
            <a:endParaRPr lang="en-US" sz="1600" b="1" dirty="0" smtClean="0"/>
          </a:p>
        </p:txBody>
      </p:sp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87864" y="1278127"/>
            <a:ext cx="339203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Friedlander </a:t>
            </a:r>
            <a:r>
              <a:rPr sz="2000" spc="-5">
                <a:solidFill>
                  <a:srgbClr val="0000FF"/>
                </a:solidFill>
                <a:latin typeface="Arial"/>
                <a:cs typeface="Arial"/>
              </a:rPr>
              <a:t>Synthesis</a:t>
            </a:r>
            <a:r>
              <a:rPr sz="2000" spc="-50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864" y="5583425"/>
            <a:ext cx="7469505" cy="74803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54305" indent="-142240">
              <a:lnSpc>
                <a:spcPct val="100000"/>
              </a:lnSpc>
              <a:spcBef>
                <a:spcPts val="780"/>
              </a:spcBef>
              <a:buChar char="•"/>
              <a:tabLst>
                <a:tab pos="15494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starting </a:t>
            </a:r>
            <a:r>
              <a:rPr sz="1800" spc="-10" dirty="0">
                <a:latin typeface="Arial"/>
                <a:cs typeface="Arial"/>
              </a:rPr>
              <a:t>acyl </a:t>
            </a:r>
            <a:r>
              <a:rPr sz="1800" spc="-5" dirty="0">
                <a:latin typeface="Arial"/>
                <a:cs typeface="Arial"/>
              </a:rPr>
              <a:t>aniline </a:t>
            </a:r>
            <a:r>
              <a:rPr sz="180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be difficult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prepare</a:t>
            </a:r>
            <a:endParaRPr sz="1800">
              <a:latin typeface="Arial"/>
              <a:cs typeface="Arial"/>
            </a:endParaRPr>
          </a:p>
          <a:p>
            <a:pPr marL="155575" indent="-143510">
              <a:lnSpc>
                <a:spcPct val="100000"/>
              </a:lnSpc>
              <a:spcBef>
                <a:spcPts val="685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Acidic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basic </a:t>
            </a:r>
            <a:r>
              <a:rPr sz="1800" spc="-10" dirty="0">
                <a:latin typeface="Arial"/>
                <a:cs typeface="Arial"/>
              </a:rPr>
              <a:t>conditions </a:t>
            </a:r>
            <a:r>
              <a:rPr sz="1800" spc="-5" dirty="0">
                <a:latin typeface="Arial"/>
                <a:cs typeface="Arial"/>
              </a:rPr>
              <a:t>deliver regioisomeric products in </a:t>
            </a:r>
            <a:r>
              <a:rPr sz="1800" spc="-10" dirty="0">
                <a:latin typeface="Arial"/>
                <a:cs typeface="Arial"/>
              </a:rPr>
              <a:t>good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yields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08571" y="2118360"/>
            <a:ext cx="1068070" cy="883919"/>
            <a:chOff x="1708571" y="2118360"/>
            <a:chExt cx="1068070" cy="883919"/>
          </a:xfrm>
        </p:grpSpPr>
        <p:sp>
          <p:nvSpPr>
            <p:cNvPr id="6" name="object 6"/>
            <p:cNvSpPr/>
            <p:nvPr/>
          </p:nvSpPr>
          <p:spPr>
            <a:xfrm>
              <a:off x="2227966" y="2516124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19" h="320039">
                  <a:moveTo>
                    <a:pt x="45719" y="0"/>
                  </a:moveTo>
                  <a:lnTo>
                    <a:pt x="45719" y="320039"/>
                  </a:lnTo>
                </a:path>
                <a:path w="45719" h="320039">
                  <a:moveTo>
                    <a:pt x="0" y="25907"/>
                  </a:moveTo>
                  <a:lnTo>
                    <a:pt x="0" y="291083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17426" y="2807208"/>
              <a:ext cx="556260" cy="187960"/>
            </a:xfrm>
            <a:custGeom>
              <a:avLst/>
              <a:gdLst/>
              <a:ahLst/>
              <a:cxnLst/>
              <a:rect l="l" t="t" r="r" b="b"/>
              <a:pathLst>
                <a:path w="556260" h="187960">
                  <a:moveTo>
                    <a:pt x="556259" y="28955"/>
                  </a:moveTo>
                  <a:lnTo>
                    <a:pt x="277367" y="187451"/>
                  </a:lnTo>
                  <a:lnTo>
                    <a:pt x="0" y="28955"/>
                  </a:lnTo>
                </a:path>
                <a:path w="556260" h="187960">
                  <a:moveTo>
                    <a:pt x="277367" y="134111"/>
                  </a:moveTo>
                  <a:lnTo>
                    <a:pt x="4571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17426" y="2516124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17426" y="2356104"/>
              <a:ext cx="832485" cy="596265"/>
            </a:xfrm>
            <a:custGeom>
              <a:avLst/>
              <a:gdLst/>
              <a:ahLst/>
              <a:cxnLst/>
              <a:rect l="l" t="t" r="r" b="b"/>
              <a:pathLst>
                <a:path w="832485" h="596264">
                  <a:moveTo>
                    <a:pt x="0" y="160019"/>
                  </a:moveTo>
                  <a:lnTo>
                    <a:pt x="277367" y="0"/>
                  </a:lnTo>
                </a:path>
                <a:path w="832485" h="596264">
                  <a:moveTo>
                    <a:pt x="45719" y="185927"/>
                  </a:moveTo>
                  <a:lnTo>
                    <a:pt x="277367" y="53339"/>
                  </a:lnTo>
                </a:path>
                <a:path w="832485" h="596264">
                  <a:moveTo>
                    <a:pt x="556259" y="160019"/>
                  </a:moveTo>
                  <a:lnTo>
                    <a:pt x="277367" y="0"/>
                  </a:lnTo>
                </a:path>
                <a:path w="832485" h="596264">
                  <a:moveTo>
                    <a:pt x="556259" y="480059"/>
                  </a:moveTo>
                  <a:lnTo>
                    <a:pt x="755903" y="595883"/>
                  </a:lnTo>
                </a:path>
                <a:path w="832485" h="596264">
                  <a:moveTo>
                    <a:pt x="556259" y="160019"/>
                  </a:moveTo>
                  <a:lnTo>
                    <a:pt x="832103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49530" y="2118360"/>
              <a:ext cx="0" cy="238125"/>
            </a:xfrm>
            <a:custGeom>
              <a:avLst/>
              <a:gdLst/>
              <a:ahLst/>
              <a:cxnLst/>
              <a:rect l="l" t="t" r="r" b="b"/>
              <a:pathLst>
                <a:path h="238125">
                  <a:moveTo>
                    <a:pt x="0" y="237743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26670" y="2331720"/>
              <a:ext cx="242570" cy="165100"/>
            </a:xfrm>
            <a:custGeom>
              <a:avLst/>
              <a:gdLst/>
              <a:ahLst/>
              <a:cxnLst/>
              <a:rect l="l" t="t" r="r" b="b"/>
              <a:pathLst>
                <a:path w="242569" h="165100">
                  <a:moveTo>
                    <a:pt x="22859" y="0"/>
                  </a:moveTo>
                  <a:lnTo>
                    <a:pt x="242315" y="126491"/>
                  </a:lnTo>
                </a:path>
                <a:path w="242569" h="165100">
                  <a:moveTo>
                    <a:pt x="0" y="38099"/>
                  </a:moveTo>
                  <a:lnTo>
                    <a:pt x="219455" y="164591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226216" y="2145791"/>
            <a:ext cx="699770" cy="403860"/>
            <a:chOff x="3226216" y="2145791"/>
            <a:chExt cx="699770" cy="403860"/>
          </a:xfrm>
        </p:grpSpPr>
        <p:sp>
          <p:nvSpPr>
            <p:cNvPr id="13" name="object 13"/>
            <p:cNvSpPr/>
            <p:nvPr/>
          </p:nvSpPr>
          <p:spPr>
            <a:xfrm>
              <a:off x="3445641" y="2382011"/>
              <a:ext cx="472440" cy="160020"/>
            </a:xfrm>
            <a:custGeom>
              <a:avLst/>
              <a:gdLst/>
              <a:ahLst/>
              <a:cxnLst/>
              <a:rect l="l" t="t" r="r" b="b"/>
              <a:pathLst>
                <a:path w="472439" h="160019">
                  <a:moveTo>
                    <a:pt x="472439" y="114299"/>
                  </a:moveTo>
                  <a:lnTo>
                    <a:pt x="277367" y="0"/>
                  </a:lnTo>
                </a:path>
                <a:path w="472439" h="160019">
                  <a:moveTo>
                    <a:pt x="0" y="160019"/>
                  </a:moveTo>
                  <a:lnTo>
                    <a:pt x="277367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00149" y="2145791"/>
              <a:ext cx="44450" cy="248920"/>
            </a:xfrm>
            <a:custGeom>
              <a:avLst/>
              <a:gdLst/>
              <a:ahLst/>
              <a:cxnLst/>
              <a:rect l="l" t="t" r="r" b="b"/>
              <a:pathLst>
                <a:path w="44450" h="248919">
                  <a:moveTo>
                    <a:pt x="0" y="248411"/>
                  </a:moveTo>
                  <a:lnTo>
                    <a:pt x="0" y="0"/>
                  </a:lnTo>
                </a:path>
                <a:path w="44450" h="248919">
                  <a:moveTo>
                    <a:pt x="44195" y="248411"/>
                  </a:moveTo>
                  <a:lnTo>
                    <a:pt x="44195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33805" y="2420111"/>
              <a:ext cx="212090" cy="121920"/>
            </a:xfrm>
            <a:custGeom>
              <a:avLst/>
              <a:gdLst/>
              <a:ahLst/>
              <a:cxnLst/>
              <a:rect l="l" t="t" r="r" b="b"/>
              <a:pathLst>
                <a:path w="212089" h="121919">
                  <a:moveTo>
                    <a:pt x="211835" y="121919"/>
                  </a:moveTo>
                  <a:lnTo>
                    <a:pt x="0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495967" y="2040635"/>
            <a:ext cx="1316990" cy="962025"/>
            <a:chOff x="4495967" y="2040635"/>
            <a:chExt cx="1316990" cy="962025"/>
          </a:xfrm>
        </p:grpSpPr>
        <p:sp>
          <p:nvSpPr>
            <p:cNvPr id="17" name="object 17"/>
            <p:cNvSpPr/>
            <p:nvPr/>
          </p:nvSpPr>
          <p:spPr>
            <a:xfrm>
              <a:off x="5012313" y="2516123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0"/>
                  </a:moveTo>
                  <a:lnTo>
                    <a:pt x="45719" y="320039"/>
                  </a:lnTo>
                </a:path>
                <a:path w="45720" h="320039">
                  <a:moveTo>
                    <a:pt x="0" y="25907"/>
                  </a:moveTo>
                  <a:lnTo>
                    <a:pt x="0" y="291083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04821" y="2807207"/>
              <a:ext cx="553720" cy="187960"/>
            </a:xfrm>
            <a:custGeom>
              <a:avLst/>
              <a:gdLst/>
              <a:ahLst/>
              <a:cxnLst/>
              <a:rect l="l" t="t" r="r" b="b"/>
              <a:pathLst>
                <a:path w="553720" h="187960">
                  <a:moveTo>
                    <a:pt x="553211" y="28955"/>
                  </a:moveTo>
                  <a:lnTo>
                    <a:pt x="275843" y="187451"/>
                  </a:lnTo>
                  <a:lnTo>
                    <a:pt x="0" y="28955"/>
                  </a:lnTo>
                </a:path>
                <a:path w="553720" h="187960">
                  <a:moveTo>
                    <a:pt x="275843" y="134111"/>
                  </a:moveTo>
                  <a:lnTo>
                    <a:pt x="4571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04821" y="2516123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04821" y="2263139"/>
              <a:ext cx="1104900" cy="688975"/>
            </a:xfrm>
            <a:custGeom>
              <a:avLst/>
              <a:gdLst/>
              <a:ahLst/>
              <a:cxnLst/>
              <a:rect l="l" t="t" r="r" b="b"/>
              <a:pathLst>
                <a:path w="1104900" h="688975">
                  <a:moveTo>
                    <a:pt x="0" y="252983"/>
                  </a:moveTo>
                  <a:lnTo>
                    <a:pt x="275843" y="92963"/>
                  </a:lnTo>
                </a:path>
                <a:path w="1104900" h="688975">
                  <a:moveTo>
                    <a:pt x="45719" y="278891"/>
                  </a:moveTo>
                  <a:lnTo>
                    <a:pt x="275843" y="146303"/>
                  </a:lnTo>
                </a:path>
                <a:path w="1104900" h="688975">
                  <a:moveTo>
                    <a:pt x="553211" y="252983"/>
                  </a:moveTo>
                  <a:lnTo>
                    <a:pt x="275843" y="92963"/>
                  </a:lnTo>
                </a:path>
                <a:path w="1104900" h="688975">
                  <a:moveTo>
                    <a:pt x="553211" y="573023"/>
                  </a:moveTo>
                  <a:lnTo>
                    <a:pt x="752855" y="685799"/>
                  </a:lnTo>
                </a:path>
                <a:path w="1104900" h="688975">
                  <a:moveTo>
                    <a:pt x="553211" y="252983"/>
                  </a:moveTo>
                  <a:lnTo>
                    <a:pt x="775715" y="25907"/>
                  </a:lnTo>
                </a:path>
                <a:path w="1104900" h="688975">
                  <a:moveTo>
                    <a:pt x="771143" y="0"/>
                  </a:moveTo>
                  <a:lnTo>
                    <a:pt x="1019555" y="65531"/>
                  </a:lnTo>
                </a:path>
                <a:path w="1104900" h="688975">
                  <a:moveTo>
                    <a:pt x="757427" y="45719"/>
                  </a:moveTo>
                  <a:lnTo>
                    <a:pt x="1008887" y="108203"/>
                  </a:lnTo>
                </a:path>
                <a:path w="1104900" h="688975">
                  <a:moveTo>
                    <a:pt x="905255" y="688847"/>
                  </a:moveTo>
                  <a:lnTo>
                    <a:pt x="1104899" y="573023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609721" y="2516123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0" y="320039"/>
                  </a:moveTo>
                  <a:lnTo>
                    <a:pt x="0" y="0"/>
                  </a:lnTo>
                </a:path>
                <a:path w="45720" h="320039">
                  <a:moveTo>
                    <a:pt x="45719" y="291083"/>
                  </a:moveTo>
                  <a:lnTo>
                    <a:pt x="45719" y="25907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19577" y="2068067"/>
              <a:ext cx="585470" cy="879475"/>
            </a:xfrm>
            <a:custGeom>
              <a:avLst/>
              <a:gdLst/>
              <a:ahLst/>
              <a:cxnLst/>
              <a:rect l="l" t="t" r="r" b="b"/>
              <a:pathLst>
                <a:path w="585470" h="879475">
                  <a:moveTo>
                    <a:pt x="390143" y="768095"/>
                  </a:moveTo>
                  <a:lnTo>
                    <a:pt x="585215" y="879347"/>
                  </a:lnTo>
                </a:path>
                <a:path w="585470" h="879475">
                  <a:moveTo>
                    <a:pt x="390143" y="448055"/>
                  </a:moveTo>
                  <a:lnTo>
                    <a:pt x="582167" y="336803"/>
                  </a:lnTo>
                </a:path>
                <a:path w="585470" h="879475">
                  <a:moveTo>
                    <a:pt x="428243" y="242315"/>
                  </a:moveTo>
                  <a:lnTo>
                    <a:pt x="530351" y="141731"/>
                  </a:lnTo>
                </a:path>
                <a:path w="585470" h="879475">
                  <a:moveTo>
                    <a:pt x="60959" y="220979"/>
                  </a:moveTo>
                  <a:lnTo>
                    <a:pt x="0" y="0"/>
                  </a:lnTo>
                </a:path>
                <a:path w="585470" h="879475">
                  <a:moveTo>
                    <a:pt x="440435" y="166115"/>
                  </a:moveTo>
                  <a:lnTo>
                    <a:pt x="434554" y="137088"/>
                  </a:lnTo>
                  <a:lnTo>
                    <a:pt x="418528" y="113347"/>
                  </a:lnTo>
                  <a:lnTo>
                    <a:pt x="394787" y="97321"/>
                  </a:lnTo>
                  <a:lnTo>
                    <a:pt x="365759" y="91439"/>
                  </a:lnTo>
                  <a:lnTo>
                    <a:pt x="336732" y="97321"/>
                  </a:lnTo>
                  <a:lnTo>
                    <a:pt x="312991" y="113347"/>
                  </a:lnTo>
                  <a:lnTo>
                    <a:pt x="296965" y="137088"/>
                  </a:lnTo>
                  <a:lnTo>
                    <a:pt x="291083" y="166115"/>
                  </a:lnTo>
                  <a:lnTo>
                    <a:pt x="296965" y="195143"/>
                  </a:lnTo>
                  <a:lnTo>
                    <a:pt x="312991" y="218884"/>
                  </a:lnTo>
                  <a:lnTo>
                    <a:pt x="336732" y="234910"/>
                  </a:lnTo>
                  <a:lnTo>
                    <a:pt x="365759" y="240791"/>
                  </a:lnTo>
                  <a:lnTo>
                    <a:pt x="394787" y="234910"/>
                  </a:lnTo>
                  <a:lnTo>
                    <a:pt x="418528" y="218884"/>
                  </a:lnTo>
                  <a:lnTo>
                    <a:pt x="434554" y="195143"/>
                  </a:lnTo>
                  <a:lnTo>
                    <a:pt x="440435" y="166115"/>
                  </a:lnTo>
                  <a:close/>
                </a:path>
                <a:path w="585470" h="879475">
                  <a:moveTo>
                    <a:pt x="332231" y="167639"/>
                  </a:moveTo>
                  <a:lnTo>
                    <a:pt x="402335" y="167639"/>
                  </a:lnTo>
                </a:path>
                <a:path w="585470" h="879475">
                  <a:moveTo>
                    <a:pt x="367283" y="131063"/>
                  </a:moveTo>
                  <a:lnTo>
                    <a:pt x="367283" y="202691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0451" y="2729483"/>
              <a:ext cx="205450" cy="1856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60725" y="2356103"/>
              <a:ext cx="85725" cy="147955"/>
            </a:xfrm>
            <a:custGeom>
              <a:avLst/>
              <a:gdLst/>
              <a:ahLst/>
              <a:cxnLst/>
              <a:rect l="l" t="t" r="r" b="b"/>
              <a:pathLst>
                <a:path w="85725" h="147955">
                  <a:moveTo>
                    <a:pt x="85343" y="134111"/>
                  </a:moveTo>
                  <a:lnTo>
                    <a:pt x="19811" y="0"/>
                  </a:lnTo>
                  <a:lnTo>
                    <a:pt x="0" y="147827"/>
                  </a:lnTo>
                  <a:lnTo>
                    <a:pt x="39623" y="124967"/>
                  </a:lnTo>
                  <a:lnTo>
                    <a:pt x="85343" y="1341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91205" y="2452115"/>
              <a:ext cx="283845" cy="226060"/>
            </a:xfrm>
            <a:custGeom>
              <a:avLst/>
              <a:gdLst/>
              <a:ahLst/>
              <a:cxnLst/>
              <a:rect l="l" t="t" r="r" b="b"/>
              <a:pathLst>
                <a:path w="283845" h="226060">
                  <a:moveTo>
                    <a:pt x="0" y="0"/>
                  </a:moveTo>
                  <a:lnTo>
                    <a:pt x="16743" y="46196"/>
                  </a:lnTo>
                  <a:lnTo>
                    <a:pt x="40219" y="88391"/>
                  </a:lnTo>
                  <a:lnTo>
                    <a:pt x="69731" y="126015"/>
                  </a:lnTo>
                  <a:lnTo>
                    <a:pt x="104584" y="158495"/>
                  </a:lnTo>
                  <a:lnTo>
                    <a:pt x="144080" y="185261"/>
                  </a:lnTo>
                  <a:lnTo>
                    <a:pt x="187523" y="205739"/>
                  </a:lnTo>
                  <a:lnTo>
                    <a:pt x="234216" y="219360"/>
                  </a:lnTo>
                  <a:lnTo>
                    <a:pt x="283463" y="225551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64647" y="2040635"/>
              <a:ext cx="240502" cy="22526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1708571" y="3904488"/>
            <a:ext cx="1066800" cy="883919"/>
            <a:chOff x="1708571" y="3904488"/>
            <a:chExt cx="1066800" cy="883919"/>
          </a:xfrm>
        </p:grpSpPr>
        <p:sp>
          <p:nvSpPr>
            <p:cNvPr id="28" name="object 28"/>
            <p:cNvSpPr/>
            <p:nvPr/>
          </p:nvSpPr>
          <p:spPr>
            <a:xfrm>
              <a:off x="2227966" y="4302252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19" h="318770">
                  <a:moveTo>
                    <a:pt x="45719" y="0"/>
                  </a:moveTo>
                  <a:lnTo>
                    <a:pt x="45719" y="318515"/>
                  </a:lnTo>
                </a:path>
                <a:path w="45719" h="318770">
                  <a:moveTo>
                    <a:pt x="0" y="27431"/>
                  </a:moveTo>
                  <a:lnTo>
                    <a:pt x="0" y="294131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17426" y="4596384"/>
              <a:ext cx="556260" cy="184785"/>
            </a:xfrm>
            <a:custGeom>
              <a:avLst/>
              <a:gdLst/>
              <a:ahLst/>
              <a:cxnLst/>
              <a:rect l="l" t="t" r="r" b="b"/>
              <a:pathLst>
                <a:path w="556260" h="184785">
                  <a:moveTo>
                    <a:pt x="556259" y="24383"/>
                  </a:moveTo>
                  <a:lnTo>
                    <a:pt x="277367" y="184403"/>
                  </a:lnTo>
                  <a:lnTo>
                    <a:pt x="0" y="24383"/>
                  </a:lnTo>
                </a:path>
                <a:path w="556260" h="184785">
                  <a:moveTo>
                    <a:pt x="277367" y="131063"/>
                  </a:moveTo>
                  <a:lnTo>
                    <a:pt x="4571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17426" y="4302252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70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17426" y="4142232"/>
              <a:ext cx="832485" cy="596265"/>
            </a:xfrm>
            <a:custGeom>
              <a:avLst/>
              <a:gdLst/>
              <a:ahLst/>
              <a:cxnLst/>
              <a:rect l="l" t="t" r="r" b="b"/>
              <a:pathLst>
                <a:path w="832485" h="596264">
                  <a:moveTo>
                    <a:pt x="0" y="160019"/>
                  </a:moveTo>
                  <a:lnTo>
                    <a:pt x="277367" y="0"/>
                  </a:lnTo>
                </a:path>
                <a:path w="832485" h="596264">
                  <a:moveTo>
                    <a:pt x="45719" y="187451"/>
                  </a:moveTo>
                  <a:lnTo>
                    <a:pt x="277367" y="53339"/>
                  </a:lnTo>
                </a:path>
                <a:path w="832485" h="596264">
                  <a:moveTo>
                    <a:pt x="556259" y="160019"/>
                  </a:moveTo>
                  <a:lnTo>
                    <a:pt x="277367" y="0"/>
                  </a:lnTo>
                </a:path>
                <a:path w="832485" h="596264">
                  <a:moveTo>
                    <a:pt x="556259" y="478535"/>
                  </a:moveTo>
                  <a:lnTo>
                    <a:pt x="755903" y="595883"/>
                  </a:lnTo>
                </a:path>
                <a:path w="832485" h="596264">
                  <a:moveTo>
                    <a:pt x="556259" y="160019"/>
                  </a:moveTo>
                  <a:lnTo>
                    <a:pt x="832103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549530" y="3904488"/>
              <a:ext cx="0" cy="238125"/>
            </a:xfrm>
            <a:custGeom>
              <a:avLst/>
              <a:gdLst/>
              <a:ahLst/>
              <a:cxnLst/>
              <a:rect l="l" t="t" r="r" b="b"/>
              <a:pathLst>
                <a:path h="238125">
                  <a:moveTo>
                    <a:pt x="0" y="237743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526670" y="4117848"/>
              <a:ext cx="241300" cy="165100"/>
            </a:xfrm>
            <a:custGeom>
              <a:avLst/>
              <a:gdLst/>
              <a:ahLst/>
              <a:cxnLst/>
              <a:rect l="l" t="t" r="r" b="b"/>
              <a:pathLst>
                <a:path w="241300" h="165100">
                  <a:moveTo>
                    <a:pt x="22859" y="0"/>
                  </a:moveTo>
                  <a:lnTo>
                    <a:pt x="240791" y="126491"/>
                  </a:lnTo>
                </a:path>
                <a:path w="241300" h="165100">
                  <a:moveTo>
                    <a:pt x="0" y="38099"/>
                  </a:moveTo>
                  <a:lnTo>
                    <a:pt x="217931" y="164591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4491395" y="3796314"/>
            <a:ext cx="1398905" cy="1313815"/>
            <a:chOff x="4491395" y="3796314"/>
            <a:chExt cx="1398905" cy="1313815"/>
          </a:xfrm>
        </p:grpSpPr>
        <p:sp>
          <p:nvSpPr>
            <p:cNvPr id="35" name="object 35"/>
            <p:cNvSpPr/>
            <p:nvPr/>
          </p:nvSpPr>
          <p:spPr>
            <a:xfrm>
              <a:off x="5006218" y="4251959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20" h="318770">
                  <a:moveTo>
                    <a:pt x="45719" y="0"/>
                  </a:moveTo>
                  <a:lnTo>
                    <a:pt x="45719" y="318515"/>
                  </a:lnTo>
                </a:path>
                <a:path w="45720" h="318770">
                  <a:moveTo>
                    <a:pt x="0" y="27431"/>
                  </a:moveTo>
                  <a:lnTo>
                    <a:pt x="0" y="294131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00250" y="4546091"/>
              <a:ext cx="551815" cy="184785"/>
            </a:xfrm>
            <a:custGeom>
              <a:avLst/>
              <a:gdLst/>
              <a:ahLst/>
              <a:cxnLst/>
              <a:rect l="l" t="t" r="r" b="b"/>
              <a:pathLst>
                <a:path w="551814" h="184785">
                  <a:moveTo>
                    <a:pt x="551687" y="24383"/>
                  </a:moveTo>
                  <a:lnTo>
                    <a:pt x="275843" y="184403"/>
                  </a:lnTo>
                  <a:lnTo>
                    <a:pt x="0" y="24383"/>
                  </a:lnTo>
                </a:path>
                <a:path w="551814" h="184785">
                  <a:moveTo>
                    <a:pt x="275843" y="131063"/>
                  </a:moveTo>
                  <a:lnTo>
                    <a:pt x="4571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00250" y="4251959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70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00250" y="3803903"/>
              <a:ext cx="1104900" cy="883919"/>
            </a:xfrm>
            <a:custGeom>
              <a:avLst/>
              <a:gdLst/>
              <a:ahLst/>
              <a:cxnLst/>
              <a:rect l="l" t="t" r="r" b="b"/>
              <a:pathLst>
                <a:path w="1104900" h="883920">
                  <a:moveTo>
                    <a:pt x="0" y="448055"/>
                  </a:moveTo>
                  <a:lnTo>
                    <a:pt x="275843" y="288035"/>
                  </a:lnTo>
                </a:path>
                <a:path w="1104900" h="883920">
                  <a:moveTo>
                    <a:pt x="45719" y="475487"/>
                  </a:moveTo>
                  <a:lnTo>
                    <a:pt x="275843" y="341375"/>
                  </a:lnTo>
                </a:path>
                <a:path w="1104900" h="883920">
                  <a:moveTo>
                    <a:pt x="551687" y="448055"/>
                  </a:moveTo>
                  <a:lnTo>
                    <a:pt x="275843" y="288035"/>
                  </a:lnTo>
                </a:path>
                <a:path w="1104900" h="883920">
                  <a:moveTo>
                    <a:pt x="551687" y="766571"/>
                  </a:moveTo>
                  <a:lnTo>
                    <a:pt x="752855" y="883919"/>
                  </a:lnTo>
                </a:path>
                <a:path w="1104900" h="883920">
                  <a:moveTo>
                    <a:pt x="551687" y="448055"/>
                  </a:moveTo>
                  <a:lnTo>
                    <a:pt x="775715" y="219455"/>
                  </a:lnTo>
                  <a:lnTo>
                    <a:pt x="714755" y="0"/>
                  </a:lnTo>
                </a:path>
                <a:path w="1104900" h="883920">
                  <a:moveTo>
                    <a:pt x="769619" y="195071"/>
                  </a:moveTo>
                  <a:lnTo>
                    <a:pt x="1018031" y="260603"/>
                  </a:lnTo>
                </a:path>
                <a:path w="1104900" h="883920">
                  <a:moveTo>
                    <a:pt x="757427" y="239267"/>
                  </a:moveTo>
                  <a:lnTo>
                    <a:pt x="1008887" y="303275"/>
                  </a:lnTo>
                </a:path>
                <a:path w="1104900" h="883920">
                  <a:moveTo>
                    <a:pt x="903731" y="883919"/>
                  </a:moveTo>
                  <a:lnTo>
                    <a:pt x="1104899" y="766571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82290" y="4251959"/>
              <a:ext cx="45720" cy="332740"/>
            </a:xfrm>
            <a:custGeom>
              <a:avLst/>
              <a:gdLst/>
              <a:ahLst/>
              <a:cxnLst/>
              <a:rect l="l" t="t" r="r" b="b"/>
              <a:pathLst>
                <a:path w="45720" h="332739">
                  <a:moveTo>
                    <a:pt x="0" y="332231"/>
                  </a:moveTo>
                  <a:lnTo>
                    <a:pt x="0" y="0"/>
                  </a:lnTo>
                </a:path>
                <a:path w="45720" h="332739">
                  <a:moveTo>
                    <a:pt x="45719" y="332231"/>
                  </a:moveTo>
                  <a:lnTo>
                    <a:pt x="45719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605150" y="4570475"/>
              <a:ext cx="276225" cy="160020"/>
            </a:xfrm>
            <a:custGeom>
              <a:avLst/>
              <a:gdLst/>
              <a:ahLst/>
              <a:cxnLst/>
              <a:rect l="l" t="t" r="r" b="b"/>
              <a:pathLst>
                <a:path w="276225" h="160020">
                  <a:moveTo>
                    <a:pt x="0" y="0"/>
                  </a:moveTo>
                  <a:lnTo>
                    <a:pt x="275843" y="160019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880994" y="4730495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26258" y="4811267"/>
              <a:ext cx="3175" cy="161925"/>
            </a:xfrm>
            <a:custGeom>
              <a:avLst/>
              <a:gdLst/>
              <a:ahLst/>
              <a:cxnLst/>
              <a:rect l="l" t="t" r="r" b="b"/>
              <a:pathLst>
                <a:path w="3175" h="161925">
                  <a:moveTo>
                    <a:pt x="1523" y="-8854"/>
                  </a:moveTo>
                  <a:lnTo>
                    <a:pt x="1523" y="170398"/>
                  </a:lnTo>
                </a:path>
              </a:pathLst>
            </a:custGeom>
            <a:ln w="207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759330" y="4838699"/>
              <a:ext cx="149860" cy="149860"/>
            </a:xfrm>
            <a:custGeom>
              <a:avLst/>
              <a:gdLst/>
              <a:ahLst/>
              <a:cxnLst/>
              <a:rect l="l" t="t" r="r" b="b"/>
              <a:pathLst>
                <a:path w="149860" h="149860">
                  <a:moveTo>
                    <a:pt x="149351" y="74675"/>
                  </a:moveTo>
                  <a:lnTo>
                    <a:pt x="143470" y="45648"/>
                  </a:lnTo>
                  <a:lnTo>
                    <a:pt x="127444" y="21907"/>
                  </a:lnTo>
                  <a:lnTo>
                    <a:pt x="103703" y="5881"/>
                  </a:lnTo>
                  <a:lnTo>
                    <a:pt x="74675" y="0"/>
                  </a:lnTo>
                  <a:lnTo>
                    <a:pt x="45005" y="5881"/>
                  </a:lnTo>
                  <a:lnTo>
                    <a:pt x="21335" y="21907"/>
                  </a:lnTo>
                  <a:lnTo>
                    <a:pt x="5667" y="45648"/>
                  </a:lnTo>
                  <a:lnTo>
                    <a:pt x="0" y="74675"/>
                  </a:lnTo>
                  <a:lnTo>
                    <a:pt x="5667" y="103703"/>
                  </a:lnTo>
                  <a:lnTo>
                    <a:pt x="21335" y="127444"/>
                  </a:lnTo>
                  <a:lnTo>
                    <a:pt x="45005" y="143470"/>
                  </a:lnTo>
                  <a:lnTo>
                    <a:pt x="74675" y="149351"/>
                  </a:lnTo>
                  <a:lnTo>
                    <a:pt x="103703" y="143470"/>
                  </a:lnTo>
                  <a:lnTo>
                    <a:pt x="127444" y="127444"/>
                  </a:lnTo>
                  <a:lnTo>
                    <a:pt x="143470" y="103703"/>
                  </a:lnTo>
                  <a:lnTo>
                    <a:pt x="149351" y="74675"/>
                  </a:lnTo>
                  <a:close/>
                </a:path>
                <a:path w="149860" h="149860">
                  <a:moveTo>
                    <a:pt x="39623" y="76199"/>
                  </a:moveTo>
                  <a:lnTo>
                    <a:pt x="111251" y="76199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176906" y="4963667"/>
              <a:ext cx="85725" cy="146685"/>
            </a:xfrm>
            <a:custGeom>
              <a:avLst/>
              <a:gdLst/>
              <a:ahLst/>
              <a:cxnLst/>
              <a:rect l="l" t="t" r="r" b="b"/>
              <a:pathLst>
                <a:path w="85725" h="146685">
                  <a:moveTo>
                    <a:pt x="85343" y="0"/>
                  </a:moveTo>
                  <a:lnTo>
                    <a:pt x="47243" y="27431"/>
                  </a:lnTo>
                  <a:lnTo>
                    <a:pt x="0" y="19811"/>
                  </a:lnTo>
                  <a:lnTo>
                    <a:pt x="77723" y="146303"/>
                  </a:lnTo>
                  <a:lnTo>
                    <a:pt x="853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936114" y="4882895"/>
              <a:ext cx="302260" cy="137160"/>
            </a:xfrm>
            <a:custGeom>
              <a:avLst/>
              <a:gdLst/>
              <a:ahLst/>
              <a:cxnLst/>
              <a:rect l="l" t="t" r="r" b="b"/>
              <a:pathLst>
                <a:path w="302260" h="137160">
                  <a:moveTo>
                    <a:pt x="301751" y="137159"/>
                  </a:moveTo>
                  <a:lnTo>
                    <a:pt x="276441" y="90708"/>
                  </a:lnTo>
                  <a:lnTo>
                    <a:pt x="241913" y="52669"/>
                  </a:lnTo>
                  <a:lnTo>
                    <a:pt x="199924" y="24140"/>
                  </a:lnTo>
                  <a:lnTo>
                    <a:pt x="152229" y="6217"/>
                  </a:lnTo>
                  <a:lnTo>
                    <a:pt x="100583" y="0"/>
                  </a:lnTo>
                  <a:lnTo>
                    <a:pt x="74580" y="1452"/>
                  </a:lnTo>
                  <a:lnTo>
                    <a:pt x="49148" y="5905"/>
                  </a:lnTo>
                  <a:lnTo>
                    <a:pt x="24288" y="13501"/>
                  </a:lnTo>
                  <a:lnTo>
                    <a:pt x="0" y="24383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338739" y="4666487"/>
              <a:ext cx="210022" cy="2298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237866" y="4091939"/>
              <a:ext cx="88900" cy="144780"/>
            </a:xfrm>
            <a:custGeom>
              <a:avLst/>
              <a:gdLst/>
              <a:ahLst/>
              <a:cxnLst/>
              <a:rect l="l" t="t" r="r" b="b"/>
              <a:pathLst>
                <a:path w="88900" h="144779">
                  <a:moveTo>
                    <a:pt x="88391" y="134111"/>
                  </a:moveTo>
                  <a:lnTo>
                    <a:pt x="27431" y="0"/>
                  </a:lnTo>
                  <a:lnTo>
                    <a:pt x="0" y="144779"/>
                  </a:lnTo>
                  <a:lnTo>
                    <a:pt x="42671" y="123443"/>
                  </a:lnTo>
                  <a:lnTo>
                    <a:pt x="88391" y="1341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271394" y="4186427"/>
              <a:ext cx="276225" cy="241300"/>
            </a:xfrm>
            <a:custGeom>
              <a:avLst/>
              <a:gdLst/>
              <a:ahLst/>
              <a:cxnLst/>
              <a:rect l="l" t="t" r="r" b="b"/>
              <a:pathLst>
                <a:path w="276225" h="241300">
                  <a:moveTo>
                    <a:pt x="0" y="0"/>
                  </a:moveTo>
                  <a:lnTo>
                    <a:pt x="14665" y="47976"/>
                  </a:lnTo>
                  <a:lnTo>
                    <a:pt x="36456" y="92059"/>
                  </a:lnTo>
                  <a:lnTo>
                    <a:pt x="64642" y="131641"/>
                  </a:lnTo>
                  <a:lnTo>
                    <a:pt x="98488" y="166115"/>
                  </a:lnTo>
                  <a:lnTo>
                    <a:pt x="137264" y="194875"/>
                  </a:lnTo>
                  <a:lnTo>
                    <a:pt x="180236" y="217312"/>
                  </a:lnTo>
                  <a:lnTo>
                    <a:pt x="226674" y="232820"/>
                  </a:lnTo>
                  <a:lnTo>
                    <a:pt x="275843" y="240791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384459" y="3900205"/>
              <a:ext cx="237454" cy="15820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3226216" y="3878579"/>
            <a:ext cx="699770" cy="403860"/>
            <a:chOff x="3226216" y="3878579"/>
            <a:chExt cx="699770" cy="403860"/>
          </a:xfrm>
        </p:grpSpPr>
        <p:sp>
          <p:nvSpPr>
            <p:cNvPr id="51" name="object 51"/>
            <p:cNvSpPr/>
            <p:nvPr/>
          </p:nvSpPr>
          <p:spPr>
            <a:xfrm>
              <a:off x="3445641" y="4114799"/>
              <a:ext cx="472440" cy="160020"/>
            </a:xfrm>
            <a:custGeom>
              <a:avLst/>
              <a:gdLst/>
              <a:ahLst/>
              <a:cxnLst/>
              <a:rect l="l" t="t" r="r" b="b"/>
              <a:pathLst>
                <a:path w="472439" h="160020">
                  <a:moveTo>
                    <a:pt x="472439" y="111251"/>
                  </a:moveTo>
                  <a:lnTo>
                    <a:pt x="277367" y="0"/>
                  </a:lnTo>
                </a:path>
                <a:path w="472439" h="160020">
                  <a:moveTo>
                    <a:pt x="0" y="160019"/>
                  </a:moveTo>
                  <a:lnTo>
                    <a:pt x="277367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700149" y="3878579"/>
              <a:ext cx="44450" cy="248920"/>
            </a:xfrm>
            <a:custGeom>
              <a:avLst/>
              <a:gdLst/>
              <a:ahLst/>
              <a:cxnLst/>
              <a:rect l="l" t="t" r="r" b="b"/>
              <a:pathLst>
                <a:path w="44450" h="248920">
                  <a:moveTo>
                    <a:pt x="0" y="248411"/>
                  </a:moveTo>
                  <a:lnTo>
                    <a:pt x="0" y="0"/>
                  </a:lnTo>
                </a:path>
                <a:path w="44450" h="248920">
                  <a:moveTo>
                    <a:pt x="44195" y="248411"/>
                  </a:moveTo>
                  <a:lnTo>
                    <a:pt x="44195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233805" y="4152899"/>
              <a:ext cx="212090" cy="121920"/>
            </a:xfrm>
            <a:custGeom>
              <a:avLst/>
              <a:gdLst/>
              <a:ahLst/>
              <a:cxnLst/>
              <a:rect l="l" t="t" r="r" b="b"/>
              <a:pathLst>
                <a:path w="212089" h="121920">
                  <a:moveTo>
                    <a:pt x="211835" y="121919"/>
                  </a:moveTo>
                  <a:lnTo>
                    <a:pt x="0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451003" y="2118360"/>
            <a:ext cx="1318260" cy="883919"/>
            <a:chOff x="7451003" y="2118360"/>
            <a:chExt cx="1318260" cy="883919"/>
          </a:xfrm>
        </p:grpSpPr>
        <p:sp>
          <p:nvSpPr>
            <p:cNvPr id="55" name="object 55"/>
            <p:cNvSpPr/>
            <p:nvPr/>
          </p:nvSpPr>
          <p:spPr>
            <a:xfrm>
              <a:off x="7965825" y="2516124"/>
              <a:ext cx="45720" cy="320040"/>
            </a:xfrm>
            <a:custGeom>
              <a:avLst/>
              <a:gdLst/>
              <a:ahLst/>
              <a:cxnLst/>
              <a:rect l="l" t="t" r="r" b="b"/>
              <a:pathLst>
                <a:path w="45720" h="320039">
                  <a:moveTo>
                    <a:pt x="45719" y="0"/>
                  </a:moveTo>
                  <a:lnTo>
                    <a:pt x="45719" y="320039"/>
                  </a:lnTo>
                </a:path>
                <a:path w="45720" h="320039">
                  <a:moveTo>
                    <a:pt x="0" y="25907"/>
                  </a:moveTo>
                  <a:lnTo>
                    <a:pt x="0" y="291083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459857" y="2807208"/>
              <a:ext cx="551815" cy="187960"/>
            </a:xfrm>
            <a:custGeom>
              <a:avLst/>
              <a:gdLst/>
              <a:ahLst/>
              <a:cxnLst/>
              <a:rect l="l" t="t" r="r" b="b"/>
              <a:pathLst>
                <a:path w="551815" h="187960">
                  <a:moveTo>
                    <a:pt x="551687" y="28955"/>
                  </a:moveTo>
                  <a:lnTo>
                    <a:pt x="275843" y="187451"/>
                  </a:lnTo>
                  <a:lnTo>
                    <a:pt x="0" y="28955"/>
                  </a:lnTo>
                </a:path>
                <a:path w="551815" h="187960">
                  <a:moveTo>
                    <a:pt x="275843" y="134111"/>
                  </a:moveTo>
                  <a:lnTo>
                    <a:pt x="4571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459857" y="2516124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320039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459857" y="2356104"/>
              <a:ext cx="830580" cy="596265"/>
            </a:xfrm>
            <a:custGeom>
              <a:avLst/>
              <a:gdLst/>
              <a:ahLst/>
              <a:cxnLst/>
              <a:rect l="l" t="t" r="r" b="b"/>
              <a:pathLst>
                <a:path w="830579" h="596264">
                  <a:moveTo>
                    <a:pt x="0" y="160019"/>
                  </a:moveTo>
                  <a:lnTo>
                    <a:pt x="275843" y="0"/>
                  </a:lnTo>
                </a:path>
                <a:path w="830579" h="596264">
                  <a:moveTo>
                    <a:pt x="45719" y="185927"/>
                  </a:moveTo>
                  <a:lnTo>
                    <a:pt x="275843" y="53339"/>
                  </a:lnTo>
                </a:path>
                <a:path w="830579" h="596264">
                  <a:moveTo>
                    <a:pt x="551687" y="160019"/>
                  </a:moveTo>
                  <a:lnTo>
                    <a:pt x="275843" y="0"/>
                  </a:lnTo>
                </a:path>
                <a:path w="830579" h="596264">
                  <a:moveTo>
                    <a:pt x="551687" y="480059"/>
                  </a:moveTo>
                  <a:lnTo>
                    <a:pt x="754379" y="595883"/>
                  </a:lnTo>
                </a:path>
                <a:path w="830579" h="596264">
                  <a:moveTo>
                    <a:pt x="551687" y="160019"/>
                  </a:moveTo>
                  <a:lnTo>
                    <a:pt x="83057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290437" y="2118360"/>
              <a:ext cx="0" cy="238125"/>
            </a:xfrm>
            <a:custGeom>
              <a:avLst/>
              <a:gdLst/>
              <a:ahLst/>
              <a:cxnLst/>
              <a:rect l="l" t="t" r="r" b="b"/>
              <a:pathLst>
                <a:path h="238125">
                  <a:moveTo>
                    <a:pt x="0" y="237743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290437" y="2356104"/>
              <a:ext cx="276225" cy="596265"/>
            </a:xfrm>
            <a:custGeom>
              <a:avLst/>
              <a:gdLst/>
              <a:ahLst/>
              <a:cxnLst/>
              <a:rect l="l" t="t" r="r" b="b"/>
              <a:pathLst>
                <a:path w="276225" h="596264">
                  <a:moveTo>
                    <a:pt x="0" y="0"/>
                  </a:moveTo>
                  <a:lnTo>
                    <a:pt x="275843" y="160019"/>
                  </a:lnTo>
                </a:path>
                <a:path w="276225" h="596264">
                  <a:moveTo>
                    <a:pt x="0" y="53339"/>
                  </a:moveTo>
                  <a:lnTo>
                    <a:pt x="230123" y="185927"/>
                  </a:lnTo>
                </a:path>
                <a:path w="276225" h="596264">
                  <a:moveTo>
                    <a:pt x="76199" y="595883"/>
                  </a:moveTo>
                  <a:lnTo>
                    <a:pt x="275843" y="480059"/>
                  </a:lnTo>
                </a:path>
                <a:path w="276225" h="596264">
                  <a:moveTo>
                    <a:pt x="53339" y="554735"/>
                  </a:moveTo>
                  <a:lnTo>
                    <a:pt x="230123" y="451103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566281" y="2516124"/>
              <a:ext cx="0" cy="320040"/>
            </a:xfrm>
            <a:custGeom>
              <a:avLst/>
              <a:gdLst/>
              <a:ahLst/>
              <a:cxnLst/>
              <a:rect l="l" t="t" r="r" b="b"/>
              <a:pathLst>
                <a:path h="320039">
                  <a:moveTo>
                    <a:pt x="0" y="0"/>
                  </a:moveTo>
                  <a:lnTo>
                    <a:pt x="0" y="320039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566281" y="2404872"/>
              <a:ext cx="195580" cy="542925"/>
            </a:xfrm>
            <a:custGeom>
              <a:avLst/>
              <a:gdLst/>
              <a:ahLst/>
              <a:cxnLst/>
              <a:rect l="l" t="t" r="r" b="b"/>
              <a:pathLst>
                <a:path w="195579" h="542925">
                  <a:moveTo>
                    <a:pt x="0" y="431291"/>
                  </a:moveTo>
                  <a:lnTo>
                    <a:pt x="195071" y="542543"/>
                  </a:lnTo>
                </a:path>
                <a:path w="195579" h="542925">
                  <a:moveTo>
                    <a:pt x="0" y="111251"/>
                  </a:moveTo>
                  <a:lnTo>
                    <a:pt x="193547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3" name="object 63"/>
          <p:cNvGrpSpPr/>
          <p:nvPr/>
        </p:nvGrpSpPr>
        <p:grpSpPr>
          <a:xfrm>
            <a:off x="7451003" y="3851147"/>
            <a:ext cx="1400175" cy="1122045"/>
            <a:chOff x="7451003" y="3851147"/>
            <a:chExt cx="1400175" cy="1122045"/>
          </a:xfrm>
        </p:grpSpPr>
        <p:sp>
          <p:nvSpPr>
            <p:cNvPr id="64" name="object 64"/>
            <p:cNvSpPr/>
            <p:nvPr/>
          </p:nvSpPr>
          <p:spPr>
            <a:xfrm>
              <a:off x="7965825" y="4251959"/>
              <a:ext cx="45720" cy="318770"/>
            </a:xfrm>
            <a:custGeom>
              <a:avLst/>
              <a:gdLst/>
              <a:ahLst/>
              <a:cxnLst/>
              <a:rect l="l" t="t" r="r" b="b"/>
              <a:pathLst>
                <a:path w="45720" h="318770">
                  <a:moveTo>
                    <a:pt x="45719" y="0"/>
                  </a:moveTo>
                  <a:lnTo>
                    <a:pt x="45719" y="318515"/>
                  </a:lnTo>
                </a:path>
                <a:path w="45720" h="318770">
                  <a:moveTo>
                    <a:pt x="0" y="27431"/>
                  </a:moveTo>
                  <a:lnTo>
                    <a:pt x="0" y="294131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459857" y="4546091"/>
              <a:ext cx="551815" cy="184785"/>
            </a:xfrm>
            <a:custGeom>
              <a:avLst/>
              <a:gdLst/>
              <a:ahLst/>
              <a:cxnLst/>
              <a:rect l="l" t="t" r="r" b="b"/>
              <a:pathLst>
                <a:path w="551815" h="184785">
                  <a:moveTo>
                    <a:pt x="551687" y="24383"/>
                  </a:moveTo>
                  <a:lnTo>
                    <a:pt x="275843" y="184403"/>
                  </a:lnTo>
                  <a:lnTo>
                    <a:pt x="0" y="24383"/>
                  </a:lnTo>
                </a:path>
                <a:path w="551815" h="184785">
                  <a:moveTo>
                    <a:pt x="275843" y="131063"/>
                  </a:moveTo>
                  <a:lnTo>
                    <a:pt x="4571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459857" y="4251959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70">
                  <a:moveTo>
                    <a:pt x="0" y="31851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459857" y="4091939"/>
              <a:ext cx="830580" cy="596265"/>
            </a:xfrm>
            <a:custGeom>
              <a:avLst/>
              <a:gdLst/>
              <a:ahLst/>
              <a:cxnLst/>
              <a:rect l="l" t="t" r="r" b="b"/>
              <a:pathLst>
                <a:path w="830579" h="596264">
                  <a:moveTo>
                    <a:pt x="0" y="160019"/>
                  </a:moveTo>
                  <a:lnTo>
                    <a:pt x="275843" y="0"/>
                  </a:lnTo>
                </a:path>
                <a:path w="830579" h="596264">
                  <a:moveTo>
                    <a:pt x="45719" y="187451"/>
                  </a:moveTo>
                  <a:lnTo>
                    <a:pt x="275843" y="53339"/>
                  </a:lnTo>
                </a:path>
                <a:path w="830579" h="596264">
                  <a:moveTo>
                    <a:pt x="551687" y="160019"/>
                  </a:moveTo>
                  <a:lnTo>
                    <a:pt x="275843" y="0"/>
                  </a:lnTo>
                </a:path>
                <a:path w="830579" h="596264">
                  <a:moveTo>
                    <a:pt x="551687" y="478535"/>
                  </a:moveTo>
                  <a:lnTo>
                    <a:pt x="754379" y="595883"/>
                  </a:lnTo>
                </a:path>
                <a:path w="830579" h="596264">
                  <a:moveTo>
                    <a:pt x="551687" y="160019"/>
                  </a:moveTo>
                  <a:lnTo>
                    <a:pt x="830579" y="0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290437" y="3851147"/>
              <a:ext cx="0" cy="241300"/>
            </a:xfrm>
            <a:custGeom>
              <a:avLst/>
              <a:gdLst/>
              <a:ahLst/>
              <a:cxnLst/>
              <a:rect l="l" t="t" r="r" b="b"/>
              <a:pathLst>
                <a:path h="241300">
                  <a:moveTo>
                    <a:pt x="0" y="240791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290437" y="4091939"/>
              <a:ext cx="276225" cy="596265"/>
            </a:xfrm>
            <a:custGeom>
              <a:avLst/>
              <a:gdLst/>
              <a:ahLst/>
              <a:cxnLst/>
              <a:rect l="l" t="t" r="r" b="b"/>
              <a:pathLst>
                <a:path w="276225" h="596264">
                  <a:moveTo>
                    <a:pt x="0" y="0"/>
                  </a:moveTo>
                  <a:lnTo>
                    <a:pt x="275843" y="160019"/>
                  </a:lnTo>
                </a:path>
                <a:path w="276225" h="596264">
                  <a:moveTo>
                    <a:pt x="0" y="53339"/>
                  </a:moveTo>
                  <a:lnTo>
                    <a:pt x="230123" y="187451"/>
                  </a:lnTo>
                </a:path>
                <a:path w="276225" h="596264">
                  <a:moveTo>
                    <a:pt x="76199" y="595883"/>
                  </a:moveTo>
                  <a:lnTo>
                    <a:pt x="275843" y="478535"/>
                  </a:lnTo>
                </a:path>
                <a:path w="276225" h="596264">
                  <a:moveTo>
                    <a:pt x="53339" y="554735"/>
                  </a:moveTo>
                  <a:lnTo>
                    <a:pt x="230123" y="454151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566281" y="4251959"/>
              <a:ext cx="0" cy="318770"/>
            </a:xfrm>
            <a:custGeom>
              <a:avLst/>
              <a:gdLst/>
              <a:ahLst/>
              <a:cxnLst/>
              <a:rect l="l" t="t" r="r" b="b"/>
              <a:pathLst>
                <a:path h="318770">
                  <a:moveTo>
                    <a:pt x="0" y="0"/>
                  </a:moveTo>
                  <a:lnTo>
                    <a:pt x="0" y="318515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566281" y="4570475"/>
              <a:ext cx="276225" cy="160020"/>
            </a:xfrm>
            <a:custGeom>
              <a:avLst/>
              <a:gdLst/>
              <a:ahLst/>
              <a:cxnLst/>
              <a:rect l="l" t="t" r="r" b="b"/>
              <a:pathLst>
                <a:path w="276225" h="160020">
                  <a:moveTo>
                    <a:pt x="0" y="0"/>
                  </a:moveTo>
                  <a:lnTo>
                    <a:pt x="275843" y="160019"/>
                  </a:lnTo>
                </a:path>
              </a:pathLst>
            </a:custGeom>
            <a:ln w="151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842125" y="4730495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70">
                  <a:moveTo>
                    <a:pt x="0" y="0"/>
                  </a:moveTo>
                  <a:lnTo>
                    <a:pt x="0" y="242315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3" name="object 73"/>
          <p:cNvGrpSpPr/>
          <p:nvPr/>
        </p:nvGrpSpPr>
        <p:grpSpPr>
          <a:xfrm>
            <a:off x="6018153" y="2625851"/>
            <a:ext cx="1076325" cy="96520"/>
            <a:chOff x="6018153" y="2625851"/>
            <a:chExt cx="1076325" cy="96520"/>
          </a:xfrm>
        </p:grpSpPr>
        <p:sp>
          <p:nvSpPr>
            <p:cNvPr id="74" name="object 74"/>
            <p:cNvSpPr/>
            <p:nvPr/>
          </p:nvSpPr>
          <p:spPr>
            <a:xfrm>
              <a:off x="6912741" y="2625851"/>
              <a:ext cx="181610" cy="96520"/>
            </a:xfrm>
            <a:custGeom>
              <a:avLst/>
              <a:gdLst/>
              <a:ahLst/>
              <a:cxnLst/>
              <a:rect l="l" t="t" r="r" b="b"/>
              <a:pathLst>
                <a:path w="181609" h="96519">
                  <a:moveTo>
                    <a:pt x="181355" y="50291"/>
                  </a:moveTo>
                  <a:lnTo>
                    <a:pt x="0" y="0"/>
                  </a:lnTo>
                  <a:lnTo>
                    <a:pt x="22859" y="50291"/>
                  </a:lnTo>
                  <a:lnTo>
                    <a:pt x="0" y="96011"/>
                  </a:lnTo>
                  <a:lnTo>
                    <a:pt x="181355" y="502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019677" y="2676143"/>
              <a:ext cx="913130" cy="0"/>
            </a:xfrm>
            <a:custGeom>
              <a:avLst/>
              <a:gdLst/>
              <a:ahLst/>
              <a:cxnLst/>
              <a:rect l="l" t="t" r="r" b="b"/>
              <a:pathLst>
                <a:path w="913129">
                  <a:moveTo>
                    <a:pt x="91287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018153" y="2665475"/>
              <a:ext cx="917575" cy="18415"/>
            </a:xfrm>
            <a:custGeom>
              <a:avLst/>
              <a:gdLst/>
              <a:ahLst/>
              <a:cxnLst/>
              <a:rect l="l" t="t" r="r" b="b"/>
              <a:pathLst>
                <a:path w="917575" h="18414">
                  <a:moveTo>
                    <a:pt x="917447" y="18287"/>
                  </a:moveTo>
                  <a:lnTo>
                    <a:pt x="917447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7447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3061593" y="2625851"/>
            <a:ext cx="1076325" cy="96520"/>
            <a:chOff x="3061593" y="2625851"/>
            <a:chExt cx="1076325" cy="96520"/>
          </a:xfrm>
        </p:grpSpPr>
        <p:sp>
          <p:nvSpPr>
            <p:cNvPr id="78" name="object 78"/>
            <p:cNvSpPr/>
            <p:nvPr/>
          </p:nvSpPr>
          <p:spPr>
            <a:xfrm>
              <a:off x="3953133" y="2625851"/>
              <a:ext cx="184785" cy="96520"/>
            </a:xfrm>
            <a:custGeom>
              <a:avLst/>
              <a:gdLst/>
              <a:ahLst/>
              <a:cxnLst/>
              <a:rect l="l" t="t" r="r" b="b"/>
              <a:pathLst>
                <a:path w="184785" h="96519">
                  <a:moveTo>
                    <a:pt x="184403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6011"/>
                  </a:lnTo>
                  <a:lnTo>
                    <a:pt x="184403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063117" y="2673095"/>
              <a:ext cx="909955" cy="0"/>
            </a:xfrm>
            <a:custGeom>
              <a:avLst/>
              <a:gdLst/>
              <a:ahLst/>
              <a:cxnLst/>
              <a:rect l="l" t="t" r="r" b="b"/>
              <a:pathLst>
                <a:path w="909954">
                  <a:moveTo>
                    <a:pt x="90982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061593" y="2665475"/>
              <a:ext cx="914400" cy="18415"/>
            </a:xfrm>
            <a:custGeom>
              <a:avLst/>
              <a:gdLst/>
              <a:ahLst/>
              <a:cxnLst/>
              <a:rect l="l" t="t" r="r" b="b"/>
              <a:pathLst>
                <a:path w="914400" h="18414">
                  <a:moveTo>
                    <a:pt x="914399" y="18287"/>
                  </a:moveTo>
                  <a:lnTo>
                    <a:pt x="914399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4399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81"/>
          <p:cNvGrpSpPr/>
          <p:nvPr/>
        </p:nvGrpSpPr>
        <p:grpSpPr>
          <a:xfrm>
            <a:off x="3061593" y="4358639"/>
            <a:ext cx="1076325" cy="93345"/>
            <a:chOff x="3061593" y="4358639"/>
            <a:chExt cx="1076325" cy="93345"/>
          </a:xfrm>
        </p:grpSpPr>
        <p:sp>
          <p:nvSpPr>
            <p:cNvPr id="82" name="object 82"/>
            <p:cNvSpPr/>
            <p:nvPr/>
          </p:nvSpPr>
          <p:spPr>
            <a:xfrm>
              <a:off x="3953133" y="4358639"/>
              <a:ext cx="184785" cy="93345"/>
            </a:xfrm>
            <a:custGeom>
              <a:avLst/>
              <a:gdLst/>
              <a:ahLst/>
              <a:cxnLst/>
              <a:rect l="l" t="t" r="r" b="b"/>
              <a:pathLst>
                <a:path w="184785" h="93345">
                  <a:moveTo>
                    <a:pt x="184403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2963"/>
                  </a:lnTo>
                  <a:lnTo>
                    <a:pt x="184403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063117" y="4405883"/>
              <a:ext cx="909955" cy="0"/>
            </a:xfrm>
            <a:custGeom>
              <a:avLst/>
              <a:gdLst/>
              <a:ahLst/>
              <a:cxnLst/>
              <a:rect l="l" t="t" r="r" b="b"/>
              <a:pathLst>
                <a:path w="909954">
                  <a:moveTo>
                    <a:pt x="90982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061593" y="4398263"/>
              <a:ext cx="914400" cy="18415"/>
            </a:xfrm>
            <a:custGeom>
              <a:avLst/>
              <a:gdLst/>
              <a:ahLst/>
              <a:cxnLst/>
              <a:rect l="l" t="t" r="r" b="b"/>
              <a:pathLst>
                <a:path w="914400" h="18414">
                  <a:moveTo>
                    <a:pt x="914399" y="18287"/>
                  </a:moveTo>
                  <a:lnTo>
                    <a:pt x="914399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4399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5" name="object 85"/>
          <p:cNvGrpSpPr/>
          <p:nvPr/>
        </p:nvGrpSpPr>
        <p:grpSpPr>
          <a:xfrm>
            <a:off x="6018153" y="4358639"/>
            <a:ext cx="1076325" cy="96520"/>
            <a:chOff x="6018153" y="4358639"/>
            <a:chExt cx="1076325" cy="96520"/>
          </a:xfrm>
        </p:grpSpPr>
        <p:sp>
          <p:nvSpPr>
            <p:cNvPr id="86" name="object 86"/>
            <p:cNvSpPr/>
            <p:nvPr/>
          </p:nvSpPr>
          <p:spPr>
            <a:xfrm>
              <a:off x="6912741" y="4358639"/>
              <a:ext cx="181610" cy="96520"/>
            </a:xfrm>
            <a:custGeom>
              <a:avLst/>
              <a:gdLst/>
              <a:ahLst/>
              <a:cxnLst/>
              <a:rect l="l" t="t" r="r" b="b"/>
              <a:pathLst>
                <a:path w="181609" h="96520">
                  <a:moveTo>
                    <a:pt x="181355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6011"/>
                  </a:lnTo>
                  <a:lnTo>
                    <a:pt x="181355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019677" y="4405883"/>
              <a:ext cx="913130" cy="0"/>
            </a:xfrm>
            <a:custGeom>
              <a:avLst/>
              <a:gdLst/>
              <a:ahLst/>
              <a:cxnLst/>
              <a:rect l="l" t="t" r="r" b="b"/>
              <a:pathLst>
                <a:path w="913129">
                  <a:moveTo>
                    <a:pt x="91287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018153" y="4398263"/>
              <a:ext cx="917575" cy="18415"/>
            </a:xfrm>
            <a:custGeom>
              <a:avLst/>
              <a:gdLst/>
              <a:ahLst/>
              <a:cxnLst/>
              <a:rect l="l" t="t" r="r" b="b"/>
              <a:pathLst>
                <a:path w="917575" h="18414">
                  <a:moveTo>
                    <a:pt x="917447" y="18287"/>
                  </a:moveTo>
                  <a:lnTo>
                    <a:pt x="917447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7447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2458096" y="2889399"/>
            <a:ext cx="35623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483496" y="1932328"/>
            <a:ext cx="220979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754768" y="2410864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925199" y="2435248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652404" y="1956712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987940" y="2276752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267843" y="2889399"/>
            <a:ext cx="135255" cy="33464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>
              <a:lnSpc>
                <a:spcPct val="69200"/>
              </a:lnSpc>
              <a:spcBef>
                <a:spcPts val="54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  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519303" y="2263036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813435" y="2889399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749427" y="2003470"/>
            <a:ext cx="300990" cy="45529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254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036195" y="1875940"/>
            <a:ext cx="220979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175131" y="2435248"/>
            <a:ext cx="45085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latin typeface="Symbol"/>
                <a:cs typeface="Symbol"/>
              </a:rPr>
              <a:t>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458096" y="4675527"/>
            <a:ext cx="35623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endParaRPr sz="1275" baseline="-19607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483496" y="3718455"/>
            <a:ext cx="220979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754768" y="4196991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263271" y="4625235"/>
            <a:ext cx="13525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030099" y="3611775"/>
            <a:ext cx="220979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514731" y="3998871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808863" y="4943750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758827" y="4948323"/>
            <a:ext cx="63563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2445" algn="l"/>
              </a:tabLst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H	</a:t>
            </a:r>
            <a:r>
              <a:rPr sz="1800" b="1" spc="-7" baseline="2314" dirty="0">
                <a:latin typeface="Arial"/>
                <a:cs typeface="Arial"/>
              </a:rPr>
              <a:t>H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925201" y="4168035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652404" y="3689499"/>
            <a:ext cx="14414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987940" y="4009539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175120" y="4168035"/>
            <a:ext cx="45085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latin typeface="Symbol"/>
                <a:cs typeface="Symbol"/>
              </a:rPr>
              <a:t>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9607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225926" y="1932328"/>
            <a:ext cx="220979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913496" y="2889399"/>
            <a:ext cx="447675" cy="323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1175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sz="1200" b="1" spc="-10" dirty="0">
                <a:latin typeface="Arial"/>
                <a:cs typeface="Arial"/>
              </a:rPr>
              <a:t>88%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769993" y="2889399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8769993" y="2250844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225926" y="3665115"/>
            <a:ext cx="220979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769993" y="4943750"/>
            <a:ext cx="236854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888096" y="4738011"/>
            <a:ext cx="49847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10" dirty="0">
                <a:latin typeface="Arial"/>
                <a:cs typeface="Arial"/>
              </a:rPr>
              <a:t>71%</a:t>
            </a:r>
            <a:r>
              <a:rPr sz="1800" b="1" spc="15" baseline="41666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800" baseline="41666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023504" y="2691280"/>
            <a:ext cx="1164590" cy="394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c-H</a:t>
            </a:r>
            <a:r>
              <a:rPr sz="1275" b="1" spc="-7" baseline="-19607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SO</a:t>
            </a:r>
            <a:r>
              <a:rPr sz="1275" b="1" spc="-7" baseline="-19607" dirty="0">
                <a:latin typeface="Arial"/>
                <a:cs typeface="Arial"/>
              </a:rPr>
              <a:t>4</a:t>
            </a:r>
            <a:r>
              <a:rPr sz="1200" b="1" spc="-5" dirty="0">
                <a:latin typeface="Arial"/>
                <a:cs typeface="Arial"/>
              </a:rPr>
              <a:t>,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AcOH</a:t>
            </a:r>
            <a:endParaRPr sz="1200">
              <a:latin typeface="Arial"/>
              <a:cs typeface="Arial"/>
            </a:endParaRPr>
          </a:p>
          <a:p>
            <a:pPr marR="64769" algn="ctr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latin typeface="Arial"/>
                <a:cs typeface="Arial"/>
              </a:rPr>
              <a:t>heat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048901" y="4424067"/>
            <a:ext cx="1094105" cy="3943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67665" marR="5080" indent="-355600">
              <a:lnSpc>
                <a:spcPct val="101699"/>
              </a:lnSpc>
              <a:spcBef>
                <a:spcPts val="70"/>
              </a:spcBef>
            </a:pPr>
            <a:r>
              <a:rPr sz="1200" b="1" spc="-5" dirty="0">
                <a:latin typeface="Arial"/>
                <a:cs typeface="Arial"/>
              </a:rPr>
              <a:t>KOH aq.,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EtOH  0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3" name="object 3"/>
          <p:cNvSpPr txBox="1">
            <a:spLocks noGrp="1"/>
          </p:cNvSpPr>
          <p:nvPr>
            <p:ph type="title"/>
          </p:nvPr>
        </p:nvSpPr>
        <p:spPr>
          <a:xfrm>
            <a:off x="4058920" y="349250"/>
            <a:ext cx="448818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Quinolines </a:t>
            </a:r>
            <a:r>
              <a:rPr sz="2200" dirty="0"/>
              <a:t>–</a:t>
            </a:r>
            <a:r>
              <a:rPr sz="2200" spc="-75" dirty="0"/>
              <a:t> </a:t>
            </a:r>
            <a:r>
              <a:rPr sz="2200" spc="-10" dirty="0"/>
              <a:t>Synthesis</a:t>
            </a:r>
          </a:p>
        </p:txBody>
      </p:sp>
      <p:sp>
        <p:nvSpPr>
          <p:cNvPr id="124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6</a:t>
            </a:fld>
            <a:endParaRPr lang="en-US" sz="1600" b="1" dirty="0" smtClean="0"/>
          </a:p>
        </p:txBody>
      </p:sp>
      <p:sp>
        <p:nvSpPr>
          <p:cNvPr id="125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5100" y="378872"/>
            <a:ext cx="3495664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Isoquinolines </a:t>
            </a:r>
            <a:r>
              <a:rPr sz="2200" dirty="0"/>
              <a:t>–</a:t>
            </a:r>
            <a:r>
              <a:rPr sz="2200" spc="-105" dirty="0"/>
              <a:t> </a:t>
            </a:r>
            <a:r>
              <a:rPr sz="2200" spc="-5" dirty="0"/>
              <a:t>Synthesis</a:t>
            </a:r>
          </a:p>
        </p:txBody>
      </p:sp>
      <p:sp>
        <p:nvSpPr>
          <p:cNvPr id="3" name="object 3"/>
          <p:cNvSpPr/>
          <p:nvPr/>
        </p:nvSpPr>
        <p:spPr>
          <a:xfrm>
            <a:off x="1587886" y="2461260"/>
            <a:ext cx="1045844" cy="881380"/>
          </a:xfrm>
          <a:custGeom>
            <a:avLst/>
            <a:gdLst/>
            <a:ahLst/>
            <a:cxnLst/>
            <a:rect l="l" t="t" r="r" b="b"/>
            <a:pathLst>
              <a:path w="1045844" h="881379">
                <a:moveTo>
                  <a:pt x="0" y="477011"/>
                </a:moveTo>
                <a:lnTo>
                  <a:pt x="0" y="160019"/>
                </a:lnTo>
              </a:path>
              <a:path w="1045844" h="881379">
                <a:moveTo>
                  <a:pt x="44195" y="452627"/>
                </a:moveTo>
                <a:lnTo>
                  <a:pt x="44195" y="187451"/>
                </a:lnTo>
              </a:path>
              <a:path w="1045844" h="881379">
                <a:moveTo>
                  <a:pt x="274319" y="635507"/>
                </a:moveTo>
                <a:lnTo>
                  <a:pt x="0" y="477011"/>
                </a:lnTo>
              </a:path>
              <a:path w="1045844" h="881379">
                <a:moveTo>
                  <a:pt x="545591" y="480059"/>
                </a:moveTo>
                <a:lnTo>
                  <a:pt x="274319" y="635507"/>
                </a:lnTo>
              </a:path>
              <a:path w="1045844" h="881379">
                <a:moveTo>
                  <a:pt x="502919" y="452627"/>
                </a:moveTo>
                <a:lnTo>
                  <a:pt x="274319" y="583691"/>
                </a:lnTo>
              </a:path>
              <a:path w="1045844" h="881379">
                <a:moveTo>
                  <a:pt x="548639" y="160019"/>
                </a:moveTo>
                <a:lnTo>
                  <a:pt x="548639" y="472439"/>
                </a:lnTo>
              </a:path>
              <a:path w="1045844" h="881379">
                <a:moveTo>
                  <a:pt x="274319" y="0"/>
                </a:moveTo>
                <a:lnTo>
                  <a:pt x="548639" y="160019"/>
                </a:lnTo>
              </a:path>
              <a:path w="1045844" h="881379">
                <a:moveTo>
                  <a:pt x="274319" y="53339"/>
                </a:moveTo>
                <a:lnTo>
                  <a:pt x="502919" y="187451"/>
                </a:lnTo>
              </a:path>
              <a:path w="1045844" h="881379">
                <a:moveTo>
                  <a:pt x="0" y="160019"/>
                </a:moveTo>
                <a:lnTo>
                  <a:pt x="274319" y="0"/>
                </a:lnTo>
              </a:path>
              <a:path w="1045844" h="881379">
                <a:moveTo>
                  <a:pt x="553211" y="480059"/>
                </a:moveTo>
                <a:lnTo>
                  <a:pt x="826007" y="635507"/>
                </a:lnTo>
              </a:path>
              <a:path w="1045844" h="881379">
                <a:moveTo>
                  <a:pt x="1022603" y="496823"/>
                </a:moveTo>
                <a:lnTo>
                  <a:pt x="803147" y="623315"/>
                </a:lnTo>
              </a:path>
              <a:path w="1045844" h="881379">
                <a:moveTo>
                  <a:pt x="1045463" y="534923"/>
                </a:moveTo>
                <a:lnTo>
                  <a:pt x="826007" y="664463"/>
                </a:lnTo>
              </a:path>
              <a:path w="1045844" h="881379">
                <a:moveTo>
                  <a:pt x="826007" y="635507"/>
                </a:moveTo>
                <a:lnTo>
                  <a:pt x="826007" y="880871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21257" y="2055875"/>
            <a:ext cx="413384" cy="551815"/>
          </a:xfrm>
          <a:custGeom>
            <a:avLst/>
            <a:gdLst/>
            <a:ahLst/>
            <a:cxnLst/>
            <a:rect l="l" t="t" r="r" b="b"/>
            <a:pathLst>
              <a:path w="413385" h="551814">
                <a:moveTo>
                  <a:pt x="201167" y="115823"/>
                </a:moveTo>
                <a:lnTo>
                  <a:pt x="0" y="0"/>
                </a:lnTo>
              </a:path>
              <a:path w="413385" h="551814">
                <a:moveTo>
                  <a:pt x="413003" y="0"/>
                </a:moveTo>
                <a:lnTo>
                  <a:pt x="208787" y="115823"/>
                </a:lnTo>
              </a:path>
              <a:path w="413385" h="551814">
                <a:moveTo>
                  <a:pt x="207263" y="123443"/>
                </a:moveTo>
                <a:lnTo>
                  <a:pt x="207263" y="438911"/>
                </a:lnTo>
              </a:path>
              <a:path w="413385" h="551814">
                <a:moveTo>
                  <a:pt x="207263" y="435863"/>
                </a:moveTo>
                <a:lnTo>
                  <a:pt x="4571" y="551687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32253" y="2461260"/>
            <a:ext cx="1030605" cy="635635"/>
          </a:xfrm>
          <a:custGeom>
            <a:avLst/>
            <a:gdLst/>
            <a:ahLst/>
            <a:cxnLst/>
            <a:rect l="l" t="t" r="r" b="b"/>
            <a:pathLst>
              <a:path w="1030604" h="635635">
                <a:moveTo>
                  <a:pt x="0" y="477011"/>
                </a:moveTo>
                <a:lnTo>
                  <a:pt x="0" y="160019"/>
                </a:lnTo>
              </a:path>
              <a:path w="1030604" h="635635">
                <a:moveTo>
                  <a:pt x="48767" y="452627"/>
                </a:moveTo>
                <a:lnTo>
                  <a:pt x="48767" y="184403"/>
                </a:lnTo>
              </a:path>
              <a:path w="1030604" h="635635">
                <a:moveTo>
                  <a:pt x="277367" y="635507"/>
                </a:moveTo>
                <a:lnTo>
                  <a:pt x="0" y="477011"/>
                </a:lnTo>
              </a:path>
              <a:path w="1030604" h="635635">
                <a:moveTo>
                  <a:pt x="547115" y="480059"/>
                </a:moveTo>
                <a:lnTo>
                  <a:pt x="277367" y="635507"/>
                </a:lnTo>
              </a:path>
              <a:path w="1030604" h="635635">
                <a:moveTo>
                  <a:pt x="507491" y="452627"/>
                </a:moveTo>
                <a:lnTo>
                  <a:pt x="277367" y="583691"/>
                </a:lnTo>
              </a:path>
              <a:path w="1030604" h="635635">
                <a:moveTo>
                  <a:pt x="551687" y="160019"/>
                </a:moveTo>
                <a:lnTo>
                  <a:pt x="551687" y="472439"/>
                </a:lnTo>
              </a:path>
              <a:path w="1030604" h="635635">
                <a:moveTo>
                  <a:pt x="277367" y="0"/>
                </a:moveTo>
                <a:lnTo>
                  <a:pt x="551687" y="160019"/>
                </a:lnTo>
              </a:path>
              <a:path w="1030604" h="635635">
                <a:moveTo>
                  <a:pt x="277367" y="53339"/>
                </a:moveTo>
                <a:lnTo>
                  <a:pt x="507491" y="184403"/>
                </a:lnTo>
              </a:path>
              <a:path w="1030604" h="635635">
                <a:moveTo>
                  <a:pt x="0" y="160019"/>
                </a:moveTo>
                <a:lnTo>
                  <a:pt x="277367" y="0"/>
                </a:lnTo>
              </a:path>
              <a:path w="1030604" h="635635">
                <a:moveTo>
                  <a:pt x="827531" y="635507"/>
                </a:moveTo>
                <a:lnTo>
                  <a:pt x="554735" y="480059"/>
                </a:lnTo>
              </a:path>
              <a:path w="1030604" h="635635">
                <a:moveTo>
                  <a:pt x="1030223" y="518159"/>
                </a:moveTo>
                <a:lnTo>
                  <a:pt x="827531" y="635507"/>
                </a:lnTo>
              </a:path>
              <a:path w="1030604" h="635635">
                <a:moveTo>
                  <a:pt x="1008887" y="480059"/>
                </a:moveTo>
                <a:lnTo>
                  <a:pt x="827531" y="583691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34106" y="2229611"/>
            <a:ext cx="486409" cy="635635"/>
          </a:xfrm>
          <a:custGeom>
            <a:avLst/>
            <a:gdLst/>
            <a:ahLst/>
            <a:cxnLst/>
            <a:rect l="l" t="t" r="r" b="b"/>
            <a:pathLst>
              <a:path w="486410" h="635635">
                <a:moveTo>
                  <a:pt x="0" y="635507"/>
                </a:moveTo>
                <a:lnTo>
                  <a:pt x="0" y="388619"/>
                </a:lnTo>
              </a:path>
              <a:path w="486410" h="635635">
                <a:moveTo>
                  <a:pt x="278891" y="234695"/>
                </a:moveTo>
                <a:lnTo>
                  <a:pt x="486155" y="355091"/>
                </a:lnTo>
              </a:path>
              <a:path w="486410" h="635635">
                <a:moveTo>
                  <a:pt x="0" y="391667"/>
                </a:moveTo>
                <a:lnTo>
                  <a:pt x="269747" y="234695"/>
                </a:lnTo>
              </a:path>
              <a:path w="486410" h="635635">
                <a:moveTo>
                  <a:pt x="274319" y="227075"/>
                </a:moveTo>
                <a:lnTo>
                  <a:pt x="274319" y="0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7555" y="2491541"/>
            <a:ext cx="154320" cy="155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36286" y="2461260"/>
            <a:ext cx="1100455" cy="635635"/>
          </a:xfrm>
          <a:custGeom>
            <a:avLst/>
            <a:gdLst/>
            <a:ahLst/>
            <a:cxnLst/>
            <a:rect l="l" t="t" r="r" b="b"/>
            <a:pathLst>
              <a:path w="1100454" h="635635">
                <a:moveTo>
                  <a:pt x="548639" y="164591"/>
                </a:moveTo>
                <a:lnTo>
                  <a:pt x="548639" y="472439"/>
                </a:lnTo>
              </a:path>
              <a:path w="1100454" h="635635">
                <a:moveTo>
                  <a:pt x="502919" y="452627"/>
                </a:moveTo>
                <a:lnTo>
                  <a:pt x="502919" y="187451"/>
                </a:lnTo>
              </a:path>
              <a:path w="1100454" h="635635">
                <a:moveTo>
                  <a:pt x="544067" y="480059"/>
                </a:moveTo>
                <a:lnTo>
                  <a:pt x="274319" y="635507"/>
                </a:lnTo>
                <a:lnTo>
                  <a:pt x="0" y="477011"/>
                </a:lnTo>
              </a:path>
              <a:path w="1100454" h="635635">
                <a:moveTo>
                  <a:pt x="45719" y="452627"/>
                </a:moveTo>
                <a:lnTo>
                  <a:pt x="274319" y="583691"/>
                </a:lnTo>
              </a:path>
              <a:path w="1100454" h="635635">
                <a:moveTo>
                  <a:pt x="0" y="477011"/>
                </a:moveTo>
                <a:lnTo>
                  <a:pt x="0" y="160019"/>
                </a:lnTo>
                <a:lnTo>
                  <a:pt x="274319" y="0"/>
                </a:lnTo>
              </a:path>
              <a:path w="1100454" h="635635">
                <a:moveTo>
                  <a:pt x="274319" y="53339"/>
                </a:moveTo>
                <a:lnTo>
                  <a:pt x="45719" y="187451"/>
                </a:lnTo>
              </a:path>
              <a:path w="1100454" h="635635">
                <a:moveTo>
                  <a:pt x="274319" y="0"/>
                </a:moveTo>
                <a:lnTo>
                  <a:pt x="544067" y="156971"/>
                </a:lnTo>
              </a:path>
              <a:path w="1100454" h="635635">
                <a:moveTo>
                  <a:pt x="822959" y="635507"/>
                </a:moveTo>
                <a:lnTo>
                  <a:pt x="553211" y="480059"/>
                </a:lnTo>
              </a:path>
              <a:path w="1100454" h="635635">
                <a:moveTo>
                  <a:pt x="553211" y="156971"/>
                </a:moveTo>
                <a:lnTo>
                  <a:pt x="822959" y="0"/>
                </a:lnTo>
                <a:lnTo>
                  <a:pt x="1100327" y="161543"/>
                </a:lnTo>
              </a:path>
              <a:path w="1100454" h="635635">
                <a:moveTo>
                  <a:pt x="1053083" y="187451"/>
                </a:moveTo>
                <a:lnTo>
                  <a:pt x="821435" y="50291"/>
                </a:lnTo>
              </a:path>
              <a:path w="1100454" h="635635">
                <a:moveTo>
                  <a:pt x="1030223" y="518159"/>
                </a:moveTo>
                <a:lnTo>
                  <a:pt x="822959" y="635507"/>
                </a:lnTo>
              </a:path>
              <a:path w="1100454" h="635635">
                <a:moveTo>
                  <a:pt x="1007363" y="480059"/>
                </a:moveTo>
                <a:lnTo>
                  <a:pt x="822959" y="583691"/>
                </a:lnTo>
              </a:path>
              <a:path w="1100454" h="635635">
                <a:moveTo>
                  <a:pt x="1098803" y="160019"/>
                </a:moveTo>
                <a:lnTo>
                  <a:pt x="1098803" y="403859"/>
                </a:lnTo>
              </a:path>
            </a:pathLst>
          </a:custGeom>
          <a:ln w="17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3093597" y="2726435"/>
            <a:ext cx="1071880" cy="93345"/>
            <a:chOff x="3093597" y="2726435"/>
            <a:chExt cx="1071880" cy="93345"/>
          </a:xfrm>
        </p:grpSpPr>
        <p:sp>
          <p:nvSpPr>
            <p:cNvPr id="10" name="object 10"/>
            <p:cNvSpPr/>
            <p:nvPr/>
          </p:nvSpPr>
          <p:spPr>
            <a:xfrm>
              <a:off x="3980565" y="2726435"/>
              <a:ext cx="184785" cy="93345"/>
            </a:xfrm>
            <a:custGeom>
              <a:avLst/>
              <a:gdLst/>
              <a:ahLst/>
              <a:cxnLst/>
              <a:rect l="l" t="t" r="r" b="b"/>
              <a:pathLst>
                <a:path w="184785" h="93344">
                  <a:moveTo>
                    <a:pt x="184403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2963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96645" y="2779775"/>
              <a:ext cx="904240" cy="0"/>
            </a:xfrm>
            <a:custGeom>
              <a:avLst/>
              <a:gdLst/>
              <a:ahLst/>
              <a:cxnLst/>
              <a:rect l="l" t="t" r="r" b="b"/>
              <a:pathLst>
                <a:path w="904239">
                  <a:moveTo>
                    <a:pt x="90373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93597" y="2767583"/>
              <a:ext cx="909955" cy="17145"/>
            </a:xfrm>
            <a:custGeom>
              <a:avLst/>
              <a:gdLst/>
              <a:ahLst/>
              <a:cxnLst/>
              <a:rect l="l" t="t" r="r" b="b"/>
              <a:pathLst>
                <a:path w="909954" h="17144">
                  <a:moveTo>
                    <a:pt x="909827" y="16763"/>
                  </a:moveTo>
                  <a:lnTo>
                    <a:pt x="90982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09827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6391533" y="2726435"/>
            <a:ext cx="1071880" cy="93345"/>
            <a:chOff x="6391533" y="2726435"/>
            <a:chExt cx="1071880" cy="93345"/>
          </a:xfrm>
        </p:grpSpPr>
        <p:sp>
          <p:nvSpPr>
            <p:cNvPr id="14" name="object 14"/>
            <p:cNvSpPr/>
            <p:nvPr/>
          </p:nvSpPr>
          <p:spPr>
            <a:xfrm>
              <a:off x="7278501" y="2726435"/>
              <a:ext cx="184785" cy="93345"/>
            </a:xfrm>
            <a:custGeom>
              <a:avLst/>
              <a:gdLst/>
              <a:ahLst/>
              <a:cxnLst/>
              <a:rect l="l" t="t" r="r" b="b"/>
              <a:pathLst>
                <a:path w="184784" h="93344">
                  <a:moveTo>
                    <a:pt x="184403" y="48767"/>
                  </a:moveTo>
                  <a:lnTo>
                    <a:pt x="0" y="0"/>
                  </a:lnTo>
                  <a:lnTo>
                    <a:pt x="25907" y="48767"/>
                  </a:lnTo>
                  <a:lnTo>
                    <a:pt x="0" y="92963"/>
                  </a:lnTo>
                  <a:lnTo>
                    <a:pt x="184403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97629" y="2776727"/>
              <a:ext cx="902335" cy="0"/>
            </a:xfrm>
            <a:custGeom>
              <a:avLst/>
              <a:gdLst/>
              <a:ahLst/>
              <a:cxnLst/>
              <a:rect l="l" t="t" r="r" b="b"/>
              <a:pathLst>
                <a:path w="902334">
                  <a:moveTo>
                    <a:pt x="90220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91533" y="2764535"/>
              <a:ext cx="913130" cy="18415"/>
            </a:xfrm>
            <a:custGeom>
              <a:avLst/>
              <a:gdLst/>
              <a:ahLst/>
              <a:cxnLst/>
              <a:rect l="l" t="t" r="r" b="b"/>
              <a:pathLst>
                <a:path w="913129" h="18414">
                  <a:moveTo>
                    <a:pt x="912875" y="18287"/>
                  </a:moveTo>
                  <a:lnTo>
                    <a:pt x="912875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2875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616084" y="2827600"/>
            <a:ext cx="14351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50908" y="3304612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22052" y="1905580"/>
            <a:ext cx="100393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20725" algn="l"/>
              </a:tabLst>
            </a:pPr>
            <a:r>
              <a:rPr sz="1200" b="1" spc="-10" dirty="0">
                <a:latin typeface="Arial"/>
                <a:cs typeface="Arial"/>
              </a:rPr>
              <a:t>Et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200" b="1" spc="-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Et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81412" y="2541088"/>
            <a:ext cx="35814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r>
              <a:rPr sz="1275" b="1" baseline="-16339" dirty="0">
                <a:latin typeface="Arial"/>
                <a:cs typeface="Arial"/>
              </a:rPr>
              <a:t>2</a:t>
            </a: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51160" y="2791024"/>
            <a:ext cx="44894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latin typeface="Symbol"/>
                <a:cs typeface="Symbol"/>
              </a:rPr>
              <a:t>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6339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71119" y="2827600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10615" y="2510608"/>
            <a:ext cx="29527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36295" y="2033596"/>
            <a:ext cx="29527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19044" y="2541088"/>
            <a:ext cx="69913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H </a:t>
            </a:r>
            <a:r>
              <a:rPr sz="1200" b="1" spc="-5" dirty="0">
                <a:latin typeface="Arial"/>
                <a:cs typeface="Arial"/>
              </a:rPr>
              <a:t>,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EtOH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75150" y="2827600"/>
            <a:ext cx="13525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8500" y="1339850"/>
            <a:ext cx="407783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Pomeranz-Fritsch </a:t>
            </a:r>
            <a:r>
              <a:rPr sz="2000" spc="-5">
                <a:solidFill>
                  <a:srgbClr val="0000FF"/>
                </a:solidFill>
                <a:latin typeface="Arial"/>
                <a:cs typeface="Arial"/>
              </a:rPr>
              <a:t>Synthesis</a:t>
            </a:r>
            <a:r>
              <a:rPr sz="20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50900" y="3702050"/>
            <a:ext cx="438263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Bischler-Napieralski </a:t>
            </a:r>
            <a:r>
              <a:rPr sz="2000" spc="-5">
                <a:solidFill>
                  <a:srgbClr val="0000FF"/>
                </a:solidFill>
                <a:latin typeface="Arial"/>
                <a:cs typeface="Arial"/>
              </a:rPr>
              <a:t>Synthesis</a:t>
            </a:r>
            <a:r>
              <a:rPr sz="2000" spc="-15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68561" y="4442459"/>
            <a:ext cx="1106805" cy="637540"/>
          </a:xfrm>
          <a:custGeom>
            <a:avLst/>
            <a:gdLst/>
            <a:ahLst/>
            <a:cxnLst/>
            <a:rect l="l" t="t" r="r" b="b"/>
            <a:pathLst>
              <a:path w="1106805" h="637539">
                <a:moveTo>
                  <a:pt x="551687" y="164591"/>
                </a:moveTo>
                <a:lnTo>
                  <a:pt x="551687" y="478535"/>
                </a:lnTo>
              </a:path>
              <a:path w="1106805" h="637539">
                <a:moveTo>
                  <a:pt x="505967" y="449579"/>
                </a:moveTo>
                <a:lnTo>
                  <a:pt x="505967" y="184403"/>
                </a:lnTo>
              </a:path>
              <a:path w="1106805" h="637539">
                <a:moveTo>
                  <a:pt x="551687" y="478535"/>
                </a:moveTo>
                <a:lnTo>
                  <a:pt x="275843" y="637031"/>
                </a:lnTo>
                <a:lnTo>
                  <a:pt x="0" y="478535"/>
                </a:lnTo>
              </a:path>
              <a:path w="1106805" h="637539">
                <a:moveTo>
                  <a:pt x="45719" y="449579"/>
                </a:moveTo>
                <a:lnTo>
                  <a:pt x="275843" y="583691"/>
                </a:lnTo>
              </a:path>
              <a:path w="1106805" h="637539">
                <a:moveTo>
                  <a:pt x="0" y="478535"/>
                </a:moveTo>
                <a:lnTo>
                  <a:pt x="0" y="160019"/>
                </a:lnTo>
                <a:lnTo>
                  <a:pt x="275843" y="0"/>
                </a:lnTo>
              </a:path>
              <a:path w="1106805" h="637539">
                <a:moveTo>
                  <a:pt x="275843" y="53339"/>
                </a:moveTo>
                <a:lnTo>
                  <a:pt x="45719" y="184403"/>
                </a:lnTo>
              </a:path>
              <a:path w="1106805" h="637539">
                <a:moveTo>
                  <a:pt x="275843" y="0"/>
                </a:moveTo>
                <a:lnTo>
                  <a:pt x="548639" y="156971"/>
                </a:lnTo>
              </a:path>
              <a:path w="1106805" h="637539">
                <a:moveTo>
                  <a:pt x="556259" y="156971"/>
                </a:moveTo>
                <a:lnTo>
                  <a:pt x="826004" y="0"/>
                </a:lnTo>
                <a:lnTo>
                  <a:pt x="1106420" y="161543"/>
                </a:lnTo>
              </a:path>
              <a:path w="1106805" h="637539">
                <a:moveTo>
                  <a:pt x="1103372" y="160019"/>
                </a:moveTo>
                <a:lnTo>
                  <a:pt x="1103372" y="402335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38962" y="4427220"/>
            <a:ext cx="1103630" cy="929640"/>
          </a:xfrm>
          <a:custGeom>
            <a:avLst/>
            <a:gdLst/>
            <a:ahLst/>
            <a:cxnLst/>
            <a:rect l="l" t="t" r="r" b="b"/>
            <a:pathLst>
              <a:path w="1103629" h="929639">
                <a:moveTo>
                  <a:pt x="550163" y="167639"/>
                </a:moveTo>
                <a:lnTo>
                  <a:pt x="550163" y="478535"/>
                </a:lnTo>
              </a:path>
              <a:path w="1103629" h="929639">
                <a:moveTo>
                  <a:pt x="504443" y="452627"/>
                </a:moveTo>
                <a:lnTo>
                  <a:pt x="504443" y="187451"/>
                </a:lnTo>
              </a:path>
              <a:path w="1103629" h="929639">
                <a:moveTo>
                  <a:pt x="550163" y="478535"/>
                </a:moveTo>
                <a:lnTo>
                  <a:pt x="274319" y="637031"/>
                </a:lnTo>
                <a:lnTo>
                  <a:pt x="0" y="478535"/>
                </a:lnTo>
              </a:path>
              <a:path w="1103629" h="929639">
                <a:moveTo>
                  <a:pt x="45719" y="452627"/>
                </a:moveTo>
                <a:lnTo>
                  <a:pt x="274319" y="586739"/>
                </a:lnTo>
              </a:path>
              <a:path w="1103629" h="929639">
                <a:moveTo>
                  <a:pt x="0" y="478535"/>
                </a:moveTo>
                <a:lnTo>
                  <a:pt x="0" y="160019"/>
                </a:lnTo>
                <a:lnTo>
                  <a:pt x="274319" y="0"/>
                </a:lnTo>
              </a:path>
              <a:path w="1103629" h="929639">
                <a:moveTo>
                  <a:pt x="274319" y="53339"/>
                </a:moveTo>
                <a:lnTo>
                  <a:pt x="45719" y="187451"/>
                </a:lnTo>
              </a:path>
              <a:path w="1103629" h="929639">
                <a:moveTo>
                  <a:pt x="274319" y="0"/>
                </a:moveTo>
                <a:lnTo>
                  <a:pt x="545591" y="156971"/>
                </a:lnTo>
              </a:path>
              <a:path w="1103629" h="929639">
                <a:moveTo>
                  <a:pt x="554735" y="156971"/>
                </a:moveTo>
                <a:lnTo>
                  <a:pt x="826007" y="0"/>
                </a:lnTo>
                <a:lnTo>
                  <a:pt x="1103375" y="161543"/>
                </a:lnTo>
              </a:path>
              <a:path w="1103629" h="929639">
                <a:moveTo>
                  <a:pt x="1100327" y="160019"/>
                </a:moveTo>
                <a:lnTo>
                  <a:pt x="1100327" y="405383"/>
                </a:lnTo>
              </a:path>
              <a:path w="1103629" h="929639">
                <a:moveTo>
                  <a:pt x="877823" y="705611"/>
                </a:moveTo>
                <a:lnTo>
                  <a:pt x="1040891" y="541019"/>
                </a:lnTo>
              </a:path>
              <a:path w="1103629" h="929639">
                <a:moveTo>
                  <a:pt x="941831" y="929639"/>
                </a:moveTo>
                <a:lnTo>
                  <a:pt x="877823" y="705611"/>
                </a:lnTo>
              </a:path>
              <a:path w="1103629" h="929639">
                <a:moveTo>
                  <a:pt x="649223" y="670559"/>
                </a:moveTo>
                <a:lnTo>
                  <a:pt x="885443" y="733043"/>
                </a:lnTo>
              </a:path>
              <a:path w="1103629" h="929639">
                <a:moveTo>
                  <a:pt x="658367" y="626363"/>
                </a:moveTo>
                <a:lnTo>
                  <a:pt x="899159" y="687323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60825" y="4427220"/>
            <a:ext cx="1103630" cy="882650"/>
          </a:xfrm>
          <a:custGeom>
            <a:avLst/>
            <a:gdLst/>
            <a:ahLst/>
            <a:cxnLst/>
            <a:rect l="l" t="t" r="r" b="b"/>
            <a:pathLst>
              <a:path w="1103629" h="882650">
                <a:moveTo>
                  <a:pt x="550163" y="167639"/>
                </a:moveTo>
                <a:lnTo>
                  <a:pt x="550163" y="472439"/>
                </a:lnTo>
              </a:path>
              <a:path w="1103629" h="882650">
                <a:moveTo>
                  <a:pt x="504443" y="452627"/>
                </a:moveTo>
                <a:lnTo>
                  <a:pt x="504443" y="187451"/>
                </a:lnTo>
              </a:path>
              <a:path w="1103629" h="882650">
                <a:moveTo>
                  <a:pt x="545591" y="480059"/>
                </a:moveTo>
                <a:lnTo>
                  <a:pt x="275843" y="637031"/>
                </a:lnTo>
                <a:lnTo>
                  <a:pt x="0" y="478535"/>
                </a:lnTo>
              </a:path>
              <a:path w="1103629" h="882650">
                <a:moveTo>
                  <a:pt x="45719" y="452627"/>
                </a:moveTo>
                <a:lnTo>
                  <a:pt x="275843" y="586739"/>
                </a:lnTo>
              </a:path>
              <a:path w="1103629" h="882650">
                <a:moveTo>
                  <a:pt x="0" y="478535"/>
                </a:moveTo>
                <a:lnTo>
                  <a:pt x="0" y="160019"/>
                </a:lnTo>
                <a:lnTo>
                  <a:pt x="275843" y="0"/>
                </a:lnTo>
              </a:path>
              <a:path w="1103629" h="882650">
                <a:moveTo>
                  <a:pt x="275843" y="53339"/>
                </a:moveTo>
                <a:lnTo>
                  <a:pt x="45719" y="187451"/>
                </a:lnTo>
              </a:path>
              <a:path w="1103629" h="882650">
                <a:moveTo>
                  <a:pt x="275843" y="0"/>
                </a:moveTo>
                <a:lnTo>
                  <a:pt x="545591" y="156971"/>
                </a:lnTo>
              </a:path>
              <a:path w="1103629" h="882650">
                <a:moveTo>
                  <a:pt x="821435" y="633983"/>
                </a:moveTo>
                <a:lnTo>
                  <a:pt x="556259" y="480059"/>
                </a:lnTo>
              </a:path>
              <a:path w="1103629" h="882650">
                <a:moveTo>
                  <a:pt x="556259" y="156971"/>
                </a:moveTo>
                <a:lnTo>
                  <a:pt x="826007" y="0"/>
                </a:lnTo>
                <a:lnTo>
                  <a:pt x="1103375" y="161543"/>
                </a:lnTo>
              </a:path>
              <a:path w="1103629" h="882650">
                <a:moveTo>
                  <a:pt x="1030223" y="521207"/>
                </a:moveTo>
                <a:lnTo>
                  <a:pt x="830579" y="633983"/>
                </a:lnTo>
              </a:path>
              <a:path w="1103629" h="882650">
                <a:moveTo>
                  <a:pt x="1007363" y="480059"/>
                </a:moveTo>
                <a:lnTo>
                  <a:pt x="826007" y="586739"/>
                </a:lnTo>
              </a:path>
              <a:path w="1103629" h="882650">
                <a:moveTo>
                  <a:pt x="1101851" y="160019"/>
                </a:moveTo>
                <a:lnTo>
                  <a:pt x="1101851" y="405383"/>
                </a:lnTo>
              </a:path>
              <a:path w="1103629" h="882650">
                <a:moveTo>
                  <a:pt x="826007" y="644651"/>
                </a:moveTo>
                <a:lnTo>
                  <a:pt x="826007" y="882395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604381" y="4427220"/>
            <a:ext cx="1104900" cy="882650"/>
          </a:xfrm>
          <a:custGeom>
            <a:avLst/>
            <a:gdLst/>
            <a:ahLst/>
            <a:cxnLst/>
            <a:rect l="l" t="t" r="r" b="b"/>
            <a:pathLst>
              <a:path w="1104900" h="882650">
                <a:moveTo>
                  <a:pt x="550163" y="164591"/>
                </a:moveTo>
                <a:lnTo>
                  <a:pt x="550163" y="472439"/>
                </a:lnTo>
              </a:path>
              <a:path w="1104900" h="882650">
                <a:moveTo>
                  <a:pt x="504443" y="452627"/>
                </a:moveTo>
                <a:lnTo>
                  <a:pt x="504443" y="187451"/>
                </a:lnTo>
              </a:path>
              <a:path w="1104900" h="882650">
                <a:moveTo>
                  <a:pt x="547115" y="480059"/>
                </a:moveTo>
                <a:lnTo>
                  <a:pt x="274319" y="637031"/>
                </a:lnTo>
                <a:lnTo>
                  <a:pt x="0" y="478535"/>
                </a:lnTo>
              </a:path>
              <a:path w="1104900" h="882650">
                <a:moveTo>
                  <a:pt x="44195" y="452627"/>
                </a:moveTo>
                <a:lnTo>
                  <a:pt x="274319" y="583691"/>
                </a:lnTo>
              </a:path>
              <a:path w="1104900" h="882650">
                <a:moveTo>
                  <a:pt x="0" y="478535"/>
                </a:moveTo>
                <a:lnTo>
                  <a:pt x="0" y="160019"/>
                </a:lnTo>
                <a:lnTo>
                  <a:pt x="274319" y="0"/>
                </a:lnTo>
              </a:path>
              <a:path w="1104900" h="882650">
                <a:moveTo>
                  <a:pt x="274319" y="53339"/>
                </a:moveTo>
                <a:lnTo>
                  <a:pt x="44195" y="187451"/>
                </a:lnTo>
              </a:path>
              <a:path w="1104900" h="882650">
                <a:moveTo>
                  <a:pt x="274319" y="0"/>
                </a:moveTo>
                <a:lnTo>
                  <a:pt x="547115" y="156971"/>
                </a:lnTo>
              </a:path>
              <a:path w="1104900" h="882650">
                <a:moveTo>
                  <a:pt x="822959" y="633983"/>
                </a:moveTo>
                <a:lnTo>
                  <a:pt x="554735" y="480059"/>
                </a:lnTo>
              </a:path>
              <a:path w="1104900" h="882650">
                <a:moveTo>
                  <a:pt x="554735" y="156971"/>
                </a:moveTo>
                <a:lnTo>
                  <a:pt x="826007" y="0"/>
                </a:lnTo>
                <a:lnTo>
                  <a:pt x="1104899" y="161543"/>
                </a:lnTo>
              </a:path>
              <a:path w="1104900" h="882650">
                <a:moveTo>
                  <a:pt x="1054607" y="187451"/>
                </a:moveTo>
                <a:lnTo>
                  <a:pt x="822959" y="50291"/>
                </a:lnTo>
              </a:path>
              <a:path w="1104900" h="882650">
                <a:moveTo>
                  <a:pt x="1030223" y="521207"/>
                </a:moveTo>
                <a:lnTo>
                  <a:pt x="830579" y="633983"/>
                </a:lnTo>
              </a:path>
              <a:path w="1104900" h="882650">
                <a:moveTo>
                  <a:pt x="1007363" y="480059"/>
                </a:moveTo>
                <a:lnTo>
                  <a:pt x="826007" y="583691"/>
                </a:lnTo>
              </a:path>
              <a:path w="1104900" h="882650">
                <a:moveTo>
                  <a:pt x="1103375" y="160019"/>
                </a:moveTo>
                <a:lnTo>
                  <a:pt x="1103375" y="405383"/>
                </a:lnTo>
              </a:path>
              <a:path w="1104900" h="882650">
                <a:moveTo>
                  <a:pt x="826007" y="641603"/>
                </a:moveTo>
                <a:lnTo>
                  <a:pt x="826007" y="882395"/>
                </a:lnTo>
              </a:path>
            </a:pathLst>
          </a:custGeom>
          <a:ln w="17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2147193" y="4706111"/>
            <a:ext cx="1073150" cy="93345"/>
            <a:chOff x="2147193" y="4706111"/>
            <a:chExt cx="1073150" cy="93345"/>
          </a:xfrm>
        </p:grpSpPr>
        <p:sp>
          <p:nvSpPr>
            <p:cNvPr id="34" name="object 34"/>
            <p:cNvSpPr/>
            <p:nvPr/>
          </p:nvSpPr>
          <p:spPr>
            <a:xfrm>
              <a:off x="3038733" y="4706111"/>
              <a:ext cx="181610" cy="93345"/>
            </a:xfrm>
            <a:custGeom>
              <a:avLst/>
              <a:gdLst/>
              <a:ahLst/>
              <a:cxnLst/>
              <a:rect l="l" t="t" r="r" b="b"/>
              <a:pathLst>
                <a:path w="181610" h="93345">
                  <a:moveTo>
                    <a:pt x="181355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2963"/>
                  </a:lnTo>
                  <a:lnTo>
                    <a:pt x="181355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151765" y="4757927"/>
              <a:ext cx="904240" cy="0"/>
            </a:xfrm>
            <a:custGeom>
              <a:avLst/>
              <a:gdLst/>
              <a:ahLst/>
              <a:cxnLst/>
              <a:rect l="l" t="t" r="r" b="b"/>
              <a:pathLst>
                <a:path w="904239">
                  <a:moveTo>
                    <a:pt x="90373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47193" y="4744211"/>
              <a:ext cx="914400" cy="17145"/>
            </a:xfrm>
            <a:custGeom>
              <a:avLst/>
              <a:gdLst/>
              <a:ahLst/>
              <a:cxnLst/>
              <a:rect l="l" t="t" r="r" b="b"/>
              <a:pathLst>
                <a:path w="914400" h="17145">
                  <a:moveTo>
                    <a:pt x="914399" y="16763"/>
                  </a:moveTo>
                  <a:lnTo>
                    <a:pt x="914399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14399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4792857" y="4706111"/>
            <a:ext cx="1073150" cy="93345"/>
            <a:chOff x="4792857" y="4706111"/>
            <a:chExt cx="1073150" cy="93345"/>
          </a:xfrm>
        </p:grpSpPr>
        <p:sp>
          <p:nvSpPr>
            <p:cNvPr id="38" name="object 38"/>
            <p:cNvSpPr/>
            <p:nvPr/>
          </p:nvSpPr>
          <p:spPr>
            <a:xfrm>
              <a:off x="5684397" y="4706111"/>
              <a:ext cx="181610" cy="93345"/>
            </a:xfrm>
            <a:custGeom>
              <a:avLst/>
              <a:gdLst/>
              <a:ahLst/>
              <a:cxnLst/>
              <a:rect l="l" t="t" r="r" b="b"/>
              <a:pathLst>
                <a:path w="181610" h="93345">
                  <a:moveTo>
                    <a:pt x="181355" y="47243"/>
                  </a:moveTo>
                  <a:lnTo>
                    <a:pt x="0" y="0"/>
                  </a:lnTo>
                  <a:lnTo>
                    <a:pt x="22859" y="47243"/>
                  </a:lnTo>
                  <a:lnTo>
                    <a:pt x="0" y="92963"/>
                  </a:lnTo>
                  <a:lnTo>
                    <a:pt x="181355" y="47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798953" y="4757927"/>
              <a:ext cx="904240" cy="0"/>
            </a:xfrm>
            <a:custGeom>
              <a:avLst/>
              <a:gdLst/>
              <a:ahLst/>
              <a:cxnLst/>
              <a:rect l="l" t="t" r="r" b="b"/>
              <a:pathLst>
                <a:path w="904239">
                  <a:moveTo>
                    <a:pt x="90373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792857" y="4745735"/>
              <a:ext cx="914400" cy="18415"/>
            </a:xfrm>
            <a:custGeom>
              <a:avLst/>
              <a:gdLst/>
              <a:ahLst/>
              <a:cxnLst/>
              <a:rect l="l" t="t" r="r" b="b"/>
              <a:pathLst>
                <a:path w="914400" h="18414">
                  <a:moveTo>
                    <a:pt x="914399" y="18287"/>
                  </a:moveTo>
                  <a:lnTo>
                    <a:pt x="914399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4399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7336414" y="4706111"/>
            <a:ext cx="1073150" cy="96520"/>
            <a:chOff x="7336414" y="4706111"/>
            <a:chExt cx="1073150" cy="96520"/>
          </a:xfrm>
        </p:grpSpPr>
        <p:sp>
          <p:nvSpPr>
            <p:cNvPr id="42" name="object 42"/>
            <p:cNvSpPr/>
            <p:nvPr/>
          </p:nvSpPr>
          <p:spPr>
            <a:xfrm>
              <a:off x="8227954" y="4706111"/>
              <a:ext cx="181610" cy="96520"/>
            </a:xfrm>
            <a:custGeom>
              <a:avLst/>
              <a:gdLst/>
              <a:ahLst/>
              <a:cxnLst/>
              <a:rect l="l" t="t" r="r" b="b"/>
              <a:pathLst>
                <a:path w="181609" h="96520">
                  <a:moveTo>
                    <a:pt x="181355" y="50291"/>
                  </a:moveTo>
                  <a:lnTo>
                    <a:pt x="0" y="0"/>
                  </a:lnTo>
                  <a:lnTo>
                    <a:pt x="22859" y="50291"/>
                  </a:lnTo>
                  <a:lnTo>
                    <a:pt x="0" y="96011"/>
                  </a:lnTo>
                  <a:lnTo>
                    <a:pt x="181355" y="502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340986" y="4757927"/>
              <a:ext cx="904240" cy="0"/>
            </a:xfrm>
            <a:custGeom>
              <a:avLst/>
              <a:gdLst/>
              <a:ahLst/>
              <a:cxnLst/>
              <a:rect l="l" t="t" r="r" b="b"/>
              <a:pathLst>
                <a:path w="904240">
                  <a:moveTo>
                    <a:pt x="90373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336414" y="4745735"/>
              <a:ext cx="914400" cy="18415"/>
            </a:xfrm>
            <a:custGeom>
              <a:avLst/>
              <a:gdLst/>
              <a:ahLst/>
              <a:cxnLst/>
              <a:rect l="l" t="t" r="r" b="b"/>
              <a:pathLst>
                <a:path w="914400" h="18414">
                  <a:moveTo>
                    <a:pt x="914399" y="18287"/>
                  </a:moveTo>
                  <a:lnTo>
                    <a:pt x="914399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4399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885072" y="4807014"/>
            <a:ext cx="35496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H</a:t>
            </a:r>
            <a:r>
              <a:rPr sz="1275" b="1" spc="-15" baseline="-16339" dirty="0">
                <a:latin typeface="Arial"/>
                <a:cs typeface="Arial"/>
              </a:rPr>
              <a:t>2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91472" y="4518978"/>
            <a:ext cx="61341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-2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79352" y="4794822"/>
            <a:ext cx="24511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31524" y="5328222"/>
            <a:ext cx="23495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2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39856" y="4944174"/>
            <a:ext cx="14351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14199" y="4518978"/>
            <a:ext cx="87693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b="1" dirty="0">
                <a:latin typeface="Arial"/>
                <a:cs typeface="Arial"/>
              </a:rPr>
              <a:t>P</a:t>
            </a:r>
            <a:r>
              <a:rPr sz="1275" b="1" baseline="-16339" dirty="0">
                <a:latin typeface="Arial"/>
                <a:cs typeface="Arial"/>
              </a:rPr>
              <a:t>4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75" b="1" baseline="-16339" dirty="0">
                <a:latin typeface="Arial"/>
                <a:cs typeface="Arial"/>
              </a:rPr>
              <a:t>10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heat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099690" y="4794822"/>
            <a:ext cx="13525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814702" y="5271834"/>
            <a:ext cx="234950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20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360293" y="4517454"/>
            <a:ext cx="896619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Pd-C, </a:t>
            </a:r>
            <a:r>
              <a:rPr sz="1200" b="1" spc="-15" dirty="0">
                <a:latin typeface="Arial"/>
                <a:cs typeface="Arial"/>
              </a:rPr>
              <a:t>190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644770" y="4794822"/>
            <a:ext cx="13525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048886" y="5271834"/>
            <a:ext cx="54419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0040">
              <a:lnSpc>
                <a:spcPts val="1170"/>
              </a:lnSpc>
              <a:spcBef>
                <a:spcPts val="90"/>
              </a:spcBef>
            </a:pPr>
            <a:r>
              <a:rPr sz="1200" b="1" spc="-5" dirty="0"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sz="1200" b="1" spc="-15" dirty="0">
                <a:latin typeface="Arial"/>
                <a:cs typeface="Arial"/>
              </a:rPr>
              <a:t>93%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62464" y="5583425"/>
            <a:ext cx="7774305" cy="74803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80975" indent="-143510">
              <a:lnSpc>
                <a:spcPct val="100000"/>
              </a:lnSpc>
              <a:spcBef>
                <a:spcPts val="780"/>
              </a:spcBef>
              <a:buChar char="•"/>
              <a:tabLst>
                <a:tab pos="181610" algn="l"/>
              </a:tabLst>
            </a:pPr>
            <a:r>
              <a:rPr sz="1800" spc="-5" dirty="0">
                <a:latin typeface="Arial"/>
                <a:cs typeface="Arial"/>
              </a:rPr>
              <a:t>Cyclisation </a:t>
            </a:r>
            <a:r>
              <a:rPr sz="180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be accomplished using POCl</a:t>
            </a:r>
            <a:r>
              <a:rPr sz="1800" spc="-7" baseline="-23148" dirty="0">
                <a:latin typeface="Arial"/>
                <a:cs typeface="Arial"/>
              </a:rPr>
              <a:t>3 </a:t>
            </a:r>
            <a:r>
              <a:rPr sz="1800" spc="-5" dirty="0">
                <a:latin typeface="Arial"/>
                <a:cs typeface="Arial"/>
              </a:rPr>
              <a:t>or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PCl</a:t>
            </a:r>
            <a:r>
              <a:rPr sz="1800" spc="-7" baseline="-23148" dirty="0">
                <a:latin typeface="Arial"/>
                <a:cs typeface="Arial"/>
              </a:rPr>
              <a:t>5</a:t>
            </a:r>
            <a:endParaRPr sz="1800" baseline="-23148">
              <a:latin typeface="Arial"/>
              <a:cs typeface="Arial"/>
            </a:endParaRPr>
          </a:p>
          <a:p>
            <a:pPr marL="180975" indent="-143510">
              <a:lnSpc>
                <a:spcPct val="100000"/>
              </a:lnSpc>
              <a:spcBef>
                <a:spcPts val="685"/>
              </a:spcBef>
              <a:buChar char="•"/>
              <a:tabLst>
                <a:tab pos="181610" algn="l"/>
              </a:tabLst>
            </a:pPr>
            <a:r>
              <a:rPr sz="1800" spc="-5" dirty="0">
                <a:latin typeface="Arial"/>
                <a:cs typeface="Arial"/>
              </a:rPr>
              <a:t>Oxidation of the dihydroisoquinoline can </a:t>
            </a:r>
            <a:r>
              <a:rPr sz="1800" dirty="0">
                <a:latin typeface="Arial"/>
                <a:cs typeface="Arial"/>
              </a:rPr>
              <a:t>be </a:t>
            </a:r>
            <a:r>
              <a:rPr sz="1800" spc="-5" dirty="0">
                <a:latin typeface="Arial"/>
                <a:cs typeface="Arial"/>
              </a:rPr>
              <a:t>performed using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mild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oxidant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7</a:t>
            </a:fld>
            <a:endParaRPr lang="en-US" sz="1600" b="1" dirty="0" smtClean="0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87864" y="1187450"/>
            <a:ext cx="392543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smtClean="0">
                <a:solidFill>
                  <a:srgbClr val="0000FF"/>
                </a:solidFill>
                <a:latin typeface="Arial"/>
                <a:cs typeface="Arial"/>
              </a:rPr>
              <a:t>Pictet</a:t>
            </a:r>
            <a:r>
              <a:rPr lang="en-US" sz="2000" spc="-5" dirty="0" smtClean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2000" spc="-10" smtClean="0">
                <a:solidFill>
                  <a:srgbClr val="0000FF"/>
                </a:solidFill>
                <a:latin typeface="Arial"/>
                <a:cs typeface="Arial"/>
              </a:rPr>
              <a:t>Spengler </a:t>
            </a:r>
            <a:r>
              <a:rPr sz="2000" spc="-5">
                <a:solidFill>
                  <a:srgbClr val="0000FF"/>
                </a:solidFill>
                <a:latin typeface="Arial"/>
                <a:cs typeface="Arial"/>
              </a:rPr>
              <a:t>Synthesis</a:t>
            </a:r>
            <a:r>
              <a:rPr sz="2000" spc="5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863" y="4781802"/>
            <a:ext cx="8778875" cy="104521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865"/>
              </a:spcBef>
              <a:buChar char="•"/>
              <a:tabLst>
                <a:tab pos="156210" algn="l"/>
              </a:tabLst>
            </a:pPr>
            <a:r>
              <a:rPr sz="1800" spc="-5" dirty="0">
                <a:latin typeface="Arial"/>
                <a:cs typeface="Arial"/>
              </a:rPr>
              <a:t>An electron-donating substituent on the carboaromatic ring is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required</a:t>
            </a:r>
            <a:endParaRPr sz="1800">
              <a:latin typeface="Arial"/>
              <a:cs typeface="Arial"/>
            </a:endParaRPr>
          </a:p>
          <a:p>
            <a:pPr marL="140335" marR="5080" indent="-128270">
              <a:lnSpc>
                <a:spcPct val="100600"/>
              </a:lnSpc>
              <a:spcBef>
                <a:spcPts val="755"/>
              </a:spcBef>
              <a:buChar char="•"/>
              <a:tabLst>
                <a:tab pos="156210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tetrahydroisoquinoline is produced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subsequent oxidation is required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give the  fully aromatic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isoquinoline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97258" y="2036063"/>
            <a:ext cx="1312545" cy="637540"/>
          </a:xfrm>
          <a:custGeom>
            <a:avLst/>
            <a:gdLst/>
            <a:ahLst/>
            <a:cxnLst/>
            <a:rect l="l" t="t" r="r" b="b"/>
            <a:pathLst>
              <a:path w="1312545" h="637539">
                <a:moveTo>
                  <a:pt x="757427" y="164591"/>
                </a:moveTo>
                <a:lnTo>
                  <a:pt x="757427" y="478535"/>
                </a:lnTo>
              </a:path>
              <a:path w="1312545" h="637539">
                <a:moveTo>
                  <a:pt x="711707" y="449579"/>
                </a:moveTo>
                <a:lnTo>
                  <a:pt x="711707" y="184403"/>
                </a:lnTo>
              </a:path>
              <a:path w="1312545" h="637539">
                <a:moveTo>
                  <a:pt x="757427" y="478535"/>
                </a:moveTo>
                <a:lnTo>
                  <a:pt x="481583" y="637031"/>
                </a:lnTo>
                <a:lnTo>
                  <a:pt x="205739" y="478535"/>
                </a:lnTo>
              </a:path>
              <a:path w="1312545" h="637539">
                <a:moveTo>
                  <a:pt x="251459" y="449579"/>
                </a:moveTo>
                <a:lnTo>
                  <a:pt x="481583" y="583691"/>
                </a:lnTo>
              </a:path>
              <a:path w="1312545" h="637539">
                <a:moveTo>
                  <a:pt x="205739" y="478535"/>
                </a:moveTo>
                <a:lnTo>
                  <a:pt x="205739" y="164591"/>
                </a:lnTo>
              </a:path>
              <a:path w="1312545" h="637539">
                <a:moveTo>
                  <a:pt x="210311" y="156971"/>
                </a:moveTo>
                <a:lnTo>
                  <a:pt x="481583" y="0"/>
                </a:lnTo>
              </a:path>
              <a:path w="1312545" h="637539">
                <a:moveTo>
                  <a:pt x="481583" y="51815"/>
                </a:moveTo>
                <a:lnTo>
                  <a:pt x="251459" y="184403"/>
                </a:lnTo>
              </a:path>
              <a:path w="1312545" h="637539">
                <a:moveTo>
                  <a:pt x="481583" y="0"/>
                </a:moveTo>
                <a:lnTo>
                  <a:pt x="752855" y="156971"/>
                </a:lnTo>
              </a:path>
              <a:path w="1312545" h="637539">
                <a:moveTo>
                  <a:pt x="763523" y="156971"/>
                </a:moveTo>
                <a:lnTo>
                  <a:pt x="1033271" y="0"/>
                </a:lnTo>
                <a:lnTo>
                  <a:pt x="1312163" y="161543"/>
                </a:lnTo>
              </a:path>
              <a:path w="1312545" h="637539">
                <a:moveTo>
                  <a:pt x="1310639" y="158495"/>
                </a:moveTo>
                <a:lnTo>
                  <a:pt x="1310639" y="403859"/>
                </a:lnTo>
              </a:path>
              <a:path w="1312545" h="637539">
                <a:moveTo>
                  <a:pt x="0" y="39623"/>
                </a:moveTo>
                <a:lnTo>
                  <a:pt x="201167" y="156971"/>
                </a:lnTo>
              </a:path>
            </a:pathLst>
          </a:custGeom>
          <a:ln w="177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95734" y="3767327"/>
            <a:ext cx="1313815" cy="638810"/>
          </a:xfrm>
          <a:custGeom>
            <a:avLst/>
            <a:gdLst/>
            <a:ahLst/>
            <a:cxnLst/>
            <a:rect l="l" t="t" r="r" b="b"/>
            <a:pathLst>
              <a:path w="1313814" h="638810">
                <a:moveTo>
                  <a:pt x="757427" y="164591"/>
                </a:moveTo>
                <a:lnTo>
                  <a:pt x="757427" y="473963"/>
                </a:lnTo>
              </a:path>
              <a:path w="1313814" h="638810">
                <a:moveTo>
                  <a:pt x="711707" y="454151"/>
                </a:moveTo>
                <a:lnTo>
                  <a:pt x="711707" y="185927"/>
                </a:lnTo>
              </a:path>
              <a:path w="1313814" h="638810">
                <a:moveTo>
                  <a:pt x="754379" y="481583"/>
                </a:moveTo>
                <a:lnTo>
                  <a:pt x="480059" y="638555"/>
                </a:lnTo>
                <a:lnTo>
                  <a:pt x="204215" y="478535"/>
                </a:lnTo>
              </a:path>
              <a:path w="1313814" h="638810">
                <a:moveTo>
                  <a:pt x="249935" y="454151"/>
                </a:moveTo>
                <a:lnTo>
                  <a:pt x="480059" y="585215"/>
                </a:lnTo>
              </a:path>
              <a:path w="1313814" h="638810">
                <a:moveTo>
                  <a:pt x="204215" y="478535"/>
                </a:moveTo>
                <a:lnTo>
                  <a:pt x="204215" y="164591"/>
                </a:lnTo>
              </a:path>
              <a:path w="1313814" h="638810">
                <a:moveTo>
                  <a:pt x="210311" y="156971"/>
                </a:moveTo>
                <a:lnTo>
                  <a:pt x="480059" y="0"/>
                </a:lnTo>
              </a:path>
              <a:path w="1313814" h="638810">
                <a:moveTo>
                  <a:pt x="480059" y="53339"/>
                </a:moveTo>
                <a:lnTo>
                  <a:pt x="249935" y="185927"/>
                </a:lnTo>
              </a:path>
              <a:path w="1313814" h="638810">
                <a:moveTo>
                  <a:pt x="480059" y="0"/>
                </a:moveTo>
                <a:lnTo>
                  <a:pt x="754379" y="156971"/>
                </a:lnTo>
              </a:path>
              <a:path w="1313814" h="638810">
                <a:moveTo>
                  <a:pt x="761999" y="156971"/>
                </a:moveTo>
                <a:lnTo>
                  <a:pt x="1034795" y="0"/>
                </a:lnTo>
                <a:lnTo>
                  <a:pt x="1313687" y="163067"/>
                </a:lnTo>
              </a:path>
              <a:path w="1313814" h="638810">
                <a:moveTo>
                  <a:pt x="1266443" y="185927"/>
                </a:moveTo>
                <a:lnTo>
                  <a:pt x="1033271" y="50291"/>
                </a:lnTo>
              </a:path>
              <a:path w="1313814" h="638810">
                <a:moveTo>
                  <a:pt x="1240535" y="519683"/>
                </a:moveTo>
                <a:lnTo>
                  <a:pt x="1034795" y="638555"/>
                </a:lnTo>
              </a:path>
              <a:path w="1313814" h="638810">
                <a:moveTo>
                  <a:pt x="1217675" y="481583"/>
                </a:moveTo>
                <a:lnTo>
                  <a:pt x="1034795" y="585215"/>
                </a:lnTo>
              </a:path>
              <a:path w="1313814" h="638810">
                <a:moveTo>
                  <a:pt x="1312163" y="160019"/>
                </a:moveTo>
                <a:lnTo>
                  <a:pt x="1312163" y="405383"/>
                </a:lnTo>
              </a:path>
              <a:path w="1313814" h="638810">
                <a:moveTo>
                  <a:pt x="0" y="41147"/>
                </a:moveTo>
                <a:lnTo>
                  <a:pt x="199643" y="156971"/>
                </a:lnTo>
              </a:path>
              <a:path w="1313814" h="638810">
                <a:moveTo>
                  <a:pt x="1034795" y="638555"/>
                </a:moveTo>
                <a:lnTo>
                  <a:pt x="761999" y="481583"/>
                </a:lnTo>
              </a:path>
            </a:pathLst>
          </a:custGeom>
          <a:ln w="177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28265" y="2033016"/>
            <a:ext cx="1315720" cy="638810"/>
          </a:xfrm>
          <a:custGeom>
            <a:avLst/>
            <a:gdLst/>
            <a:ahLst/>
            <a:cxnLst/>
            <a:rect l="l" t="t" r="r" b="b"/>
            <a:pathLst>
              <a:path w="1315720" h="638810">
                <a:moveTo>
                  <a:pt x="760475" y="164591"/>
                </a:moveTo>
                <a:lnTo>
                  <a:pt x="760475" y="478535"/>
                </a:lnTo>
              </a:path>
              <a:path w="1315720" h="638810">
                <a:moveTo>
                  <a:pt x="714755" y="452627"/>
                </a:moveTo>
                <a:lnTo>
                  <a:pt x="714755" y="187451"/>
                </a:lnTo>
              </a:path>
              <a:path w="1315720" h="638810">
                <a:moveTo>
                  <a:pt x="760475" y="478535"/>
                </a:moveTo>
                <a:lnTo>
                  <a:pt x="484631" y="638555"/>
                </a:lnTo>
                <a:lnTo>
                  <a:pt x="208787" y="478535"/>
                </a:lnTo>
              </a:path>
              <a:path w="1315720" h="638810">
                <a:moveTo>
                  <a:pt x="254507" y="452627"/>
                </a:moveTo>
                <a:lnTo>
                  <a:pt x="484631" y="585215"/>
                </a:lnTo>
              </a:path>
              <a:path w="1315720" h="638810">
                <a:moveTo>
                  <a:pt x="208787" y="478535"/>
                </a:moveTo>
                <a:lnTo>
                  <a:pt x="208787" y="164591"/>
                </a:lnTo>
              </a:path>
              <a:path w="1315720" h="638810">
                <a:moveTo>
                  <a:pt x="210311" y="156971"/>
                </a:moveTo>
                <a:lnTo>
                  <a:pt x="484631" y="0"/>
                </a:lnTo>
              </a:path>
              <a:path w="1315720" h="638810">
                <a:moveTo>
                  <a:pt x="484631" y="53339"/>
                </a:moveTo>
                <a:lnTo>
                  <a:pt x="254507" y="187451"/>
                </a:lnTo>
              </a:path>
              <a:path w="1315720" h="638810">
                <a:moveTo>
                  <a:pt x="484631" y="0"/>
                </a:moveTo>
                <a:lnTo>
                  <a:pt x="755903" y="156971"/>
                </a:lnTo>
              </a:path>
              <a:path w="1315720" h="638810">
                <a:moveTo>
                  <a:pt x="765047" y="156971"/>
                </a:moveTo>
                <a:lnTo>
                  <a:pt x="1036319" y="0"/>
                </a:lnTo>
                <a:lnTo>
                  <a:pt x="1315211" y="161543"/>
                </a:lnTo>
              </a:path>
              <a:path w="1315720" h="638810">
                <a:moveTo>
                  <a:pt x="1242059" y="521207"/>
                </a:moveTo>
                <a:lnTo>
                  <a:pt x="1036319" y="638555"/>
                </a:lnTo>
              </a:path>
              <a:path w="1315720" h="638810">
                <a:moveTo>
                  <a:pt x="1013459" y="600455"/>
                </a:moveTo>
                <a:lnTo>
                  <a:pt x="1219199" y="481583"/>
                </a:lnTo>
              </a:path>
              <a:path w="1315720" h="638810">
                <a:moveTo>
                  <a:pt x="1312163" y="160019"/>
                </a:moveTo>
                <a:lnTo>
                  <a:pt x="1312163" y="405383"/>
                </a:lnTo>
              </a:path>
              <a:path w="1315720" h="638810">
                <a:moveTo>
                  <a:pt x="0" y="39623"/>
                </a:moveTo>
                <a:lnTo>
                  <a:pt x="202691" y="156971"/>
                </a:lnTo>
              </a:path>
            </a:pathLst>
          </a:custGeom>
          <a:ln w="177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31313" y="3767327"/>
            <a:ext cx="1315720" cy="635635"/>
          </a:xfrm>
          <a:custGeom>
            <a:avLst/>
            <a:gdLst/>
            <a:ahLst/>
            <a:cxnLst/>
            <a:rect l="l" t="t" r="r" b="b"/>
            <a:pathLst>
              <a:path w="1315720" h="635635">
                <a:moveTo>
                  <a:pt x="757427" y="164591"/>
                </a:moveTo>
                <a:lnTo>
                  <a:pt x="757427" y="470915"/>
                </a:lnTo>
              </a:path>
              <a:path w="1315720" h="635635">
                <a:moveTo>
                  <a:pt x="711707" y="451103"/>
                </a:moveTo>
                <a:lnTo>
                  <a:pt x="711707" y="185927"/>
                </a:lnTo>
              </a:path>
              <a:path w="1315720" h="635635">
                <a:moveTo>
                  <a:pt x="754379" y="481583"/>
                </a:moveTo>
                <a:lnTo>
                  <a:pt x="481583" y="635507"/>
                </a:lnTo>
                <a:lnTo>
                  <a:pt x="205739" y="477011"/>
                </a:lnTo>
              </a:path>
              <a:path w="1315720" h="635635">
                <a:moveTo>
                  <a:pt x="251459" y="451103"/>
                </a:moveTo>
                <a:lnTo>
                  <a:pt x="481583" y="585215"/>
                </a:lnTo>
              </a:path>
              <a:path w="1315720" h="635635">
                <a:moveTo>
                  <a:pt x="205739" y="477011"/>
                </a:moveTo>
                <a:lnTo>
                  <a:pt x="205739" y="164591"/>
                </a:lnTo>
              </a:path>
              <a:path w="1315720" h="635635">
                <a:moveTo>
                  <a:pt x="210311" y="155447"/>
                </a:moveTo>
                <a:lnTo>
                  <a:pt x="481583" y="0"/>
                </a:lnTo>
              </a:path>
              <a:path w="1315720" h="635635">
                <a:moveTo>
                  <a:pt x="481583" y="50291"/>
                </a:moveTo>
                <a:lnTo>
                  <a:pt x="251459" y="185927"/>
                </a:lnTo>
              </a:path>
              <a:path w="1315720" h="635635">
                <a:moveTo>
                  <a:pt x="481583" y="0"/>
                </a:moveTo>
                <a:lnTo>
                  <a:pt x="754379" y="155447"/>
                </a:lnTo>
              </a:path>
              <a:path w="1315720" h="635635">
                <a:moveTo>
                  <a:pt x="761999" y="155447"/>
                </a:moveTo>
                <a:lnTo>
                  <a:pt x="1036319" y="0"/>
                </a:lnTo>
                <a:lnTo>
                  <a:pt x="1315211" y="163067"/>
                </a:lnTo>
              </a:path>
              <a:path w="1315720" h="635635">
                <a:moveTo>
                  <a:pt x="1242059" y="519683"/>
                </a:moveTo>
                <a:lnTo>
                  <a:pt x="1036319" y="635507"/>
                </a:lnTo>
              </a:path>
              <a:path w="1315720" h="635635">
                <a:moveTo>
                  <a:pt x="1312163" y="160019"/>
                </a:moveTo>
                <a:lnTo>
                  <a:pt x="1312163" y="402335"/>
                </a:lnTo>
              </a:path>
              <a:path w="1315720" h="635635">
                <a:moveTo>
                  <a:pt x="0" y="41147"/>
                </a:moveTo>
                <a:lnTo>
                  <a:pt x="199643" y="155447"/>
                </a:lnTo>
              </a:path>
              <a:path w="1315720" h="635635">
                <a:moveTo>
                  <a:pt x="1036319" y="635507"/>
                </a:moveTo>
                <a:lnTo>
                  <a:pt x="761999" y="481583"/>
                </a:lnTo>
              </a:path>
            </a:pathLst>
          </a:custGeom>
          <a:ln w="177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6112642" y="2848355"/>
            <a:ext cx="2571115" cy="1643380"/>
            <a:chOff x="6112642" y="2848355"/>
            <a:chExt cx="2571115" cy="1643380"/>
          </a:xfrm>
        </p:grpSpPr>
        <p:sp>
          <p:nvSpPr>
            <p:cNvPr id="10" name="object 10"/>
            <p:cNvSpPr/>
            <p:nvPr/>
          </p:nvSpPr>
          <p:spPr>
            <a:xfrm>
              <a:off x="7350129" y="3767327"/>
              <a:ext cx="1324610" cy="723900"/>
            </a:xfrm>
            <a:custGeom>
              <a:avLst/>
              <a:gdLst/>
              <a:ahLst/>
              <a:cxnLst/>
              <a:rect l="l" t="t" r="r" b="b"/>
              <a:pathLst>
                <a:path w="1324609" h="723900">
                  <a:moveTo>
                    <a:pt x="766571" y="164591"/>
                  </a:moveTo>
                  <a:lnTo>
                    <a:pt x="766571" y="473963"/>
                  </a:lnTo>
                </a:path>
                <a:path w="1324609" h="723900">
                  <a:moveTo>
                    <a:pt x="490727" y="638555"/>
                  </a:moveTo>
                  <a:lnTo>
                    <a:pt x="758951" y="484631"/>
                  </a:lnTo>
                </a:path>
                <a:path w="1324609" h="723900">
                  <a:moveTo>
                    <a:pt x="490727" y="638555"/>
                  </a:moveTo>
                  <a:lnTo>
                    <a:pt x="214883" y="478535"/>
                  </a:lnTo>
                </a:path>
                <a:path w="1324609" h="723900">
                  <a:moveTo>
                    <a:pt x="260603" y="454151"/>
                  </a:moveTo>
                  <a:lnTo>
                    <a:pt x="490727" y="585215"/>
                  </a:lnTo>
                </a:path>
                <a:path w="1324609" h="723900">
                  <a:moveTo>
                    <a:pt x="214883" y="478535"/>
                  </a:moveTo>
                  <a:lnTo>
                    <a:pt x="214883" y="160019"/>
                  </a:lnTo>
                  <a:lnTo>
                    <a:pt x="490727" y="0"/>
                  </a:lnTo>
                  <a:lnTo>
                    <a:pt x="761999" y="156971"/>
                  </a:lnTo>
                </a:path>
                <a:path w="1324609" h="723900">
                  <a:moveTo>
                    <a:pt x="720851" y="185927"/>
                  </a:moveTo>
                  <a:lnTo>
                    <a:pt x="490727" y="53339"/>
                  </a:lnTo>
                </a:path>
                <a:path w="1324609" h="723900">
                  <a:moveTo>
                    <a:pt x="772667" y="156971"/>
                  </a:moveTo>
                  <a:lnTo>
                    <a:pt x="1043939" y="0"/>
                  </a:lnTo>
                  <a:lnTo>
                    <a:pt x="1324355" y="163067"/>
                  </a:lnTo>
                </a:path>
                <a:path w="1324609" h="723900">
                  <a:moveTo>
                    <a:pt x="1251203" y="519683"/>
                  </a:moveTo>
                  <a:lnTo>
                    <a:pt x="1043939" y="638555"/>
                  </a:lnTo>
                </a:path>
                <a:path w="1324609" h="723900">
                  <a:moveTo>
                    <a:pt x="1321307" y="160019"/>
                  </a:moveTo>
                  <a:lnTo>
                    <a:pt x="1321307" y="405383"/>
                  </a:lnTo>
                </a:path>
                <a:path w="1324609" h="723900">
                  <a:moveTo>
                    <a:pt x="0" y="60959"/>
                  </a:moveTo>
                  <a:lnTo>
                    <a:pt x="214883" y="185927"/>
                  </a:lnTo>
                </a:path>
                <a:path w="1324609" h="723900">
                  <a:moveTo>
                    <a:pt x="22859" y="22859"/>
                  </a:moveTo>
                  <a:lnTo>
                    <a:pt x="237743" y="147827"/>
                  </a:lnTo>
                </a:path>
                <a:path w="1324609" h="723900">
                  <a:moveTo>
                    <a:pt x="1043939" y="638555"/>
                  </a:moveTo>
                  <a:lnTo>
                    <a:pt x="777239" y="484631"/>
                  </a:lnTo>
                </a:path>
                <a:path w="1324609" h="723900">
                  <a:moveTo>
                    <a:pt x="766571" y="723899"/>
                  </a:moveTo>
                  <a:lnTo>
                    <a:pt x="766571" y="493775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123087" y="4137659"/>
              <a:ext cx="150586" cy="2420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199025" y="3546119"/>
              <a:ext cx="154381" cy="1543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354701" y="3532631"/>
              <a:ext cx="144780" cy="88900"/>
            </a:xfrm>
            <a:custGeom>
              <a:avLst/>
              <a:gdLst/>
              <a:ahLst/>
              <a:cxnLst/>
              <a:rect l="l" t="t" r="r" b="b"/>
              <a:pathLst>
                <a:path w="144779" h="88900">
                  <a:moveTo>
                    <a:pt x="144779" y="0"/>
                  </a:moveTo>
                  <a:lnTo>
                    <a:pt x="0" y="39623"/>
                  </a:lnTo>
                  <a:lnTo>
                    <a:pt x="138683" y="88391"/>
                  </a:lnTo>
                  <a:lnTo>
                    <a:pt x="123443" y="42671"/>
                  </a:lnTo>
                  <a:lnTo>
                    <a:pt x="1447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450714" y="3563111"/>
              <a:ext cx="94615" cy="243840"/>
            </a:xfrm>
            <a:custGeom>
              <a:avLst/>
              <a:gdLst/>
              <a:ahLst/>
              <a:cxnLst/>
              <a:rect l="l" t="t" r="r" b="b"/>
              <a:pathLst>
                <a:path w="94615" h="243839">
                  <a:moveTo>
                    <a:pt x="19811" y="243839"/>
                  </a:moveTo>
                  <a:lnTo>
                    <a:pt x="50768" y="223575"/>
                  </a:lnTo>
                  <a:lnTo>
                    <a:pt x="74294" y="196024"/>
                  </a:lnTo>
                  <a:lnTo>
                    <a:pt x="89249" y="163044"/>
                  </a:lnTo>
                  <a:lnTo>
                    <a:pt x="94487" y="126491"/>
                  </a:lnTo>
                  <a:lnTo>
                    <a:pt x="87653" y="84653"/>
                  </a:lnTo>
                  <a:lnTo>
                    <a:pt x="68389" y="47815"/>
                  </a:lnTo>
                  <a:lnTo>
                    <a:pt x="38552" y="18692"/>
                  </a:ln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703697" y="3858767"/>
              <a:ext cx="234406" cy="13411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12642" y="4026407"/>
              <a:ext cx="186055" cy="96520"/>
            </a:xfrm>
            <a:custGeom>
              <a:avLst/>
              <a:gdLst/>
              <a:ahLst/>
              <a:cxnLst/>
              <a:rect l="l" t="t" r="r" b="b"/>
              <a:pathLst>
                <a:path w="186054" h="96520">
                  <a:moveTo>
                    <a:pt x="185927" y="96011"/>
                  </a:moveTo>
                  <a:lnTo>
                    <a:pt x="160019" y="47243"/>
                  </a:lnTo>
                  <a:lnTo>
                    <a:pt x="185927" y="0"/>
                  </a:lnTo>
                  <a:lnTo>
                    <a:pt x="0" y="47243"/>
                  </a:lnTo>
                  <a:lnTo>
                    <a:pt x="185927" y="960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77234" y="4072127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72657" y="3392423"/>
              <a:ext cx="1885314" cy="692150"/>
            </a:xfrm>
            <a:custGeom>
              <a:avLst/>
              <a:gdLst/>
              <a:ahLst/>
              <a:cxnLst/>
              <a:rect l="l" t="t" r="r" b="b"/>
              <a:pathLst>
                <a:path w="1885315" h="692150">
                  <a:moveTo>
                    <a:pt x="917448" y="673608"/>
                  </a:moveTo>
                  <a:lnTo>
                    <a:pt x="0" y="673608"/>
                  </a:lnTo>
                  <a:lnTo>
                    <a:pt x="0" y="691896"/>
                  </a:lnTo>
                  <a:lnTo>
                    <a:pt x="917448" y="691896"/>
                  </a:lnTo>
                  <a:lnTo>
                    <a:pt x="917448" y="673608"/>
                  </a:lnTo>
                  <a:close/>
                </a:path>
                <a:path w="1885315" h="692150">
                  <a:moveTo>
                    <a:pt x="1885188" y="0"/>
                  </a:moveTo>
                  <a:lnTo>
                    <a:pt x="1839468" y="22860"/>
                  </a:lnTo>
                  <a:lnTo>
                    <a:pt x="1790700" y="0"/>
                  </a:lnTo>
                  <a:lnTo>
                    <a:pt x="1839468" y="182880"/>
                  </a:lnTo>
                  <a:lnTo>
                    <a:pt x="1885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116702" y="2851403"/>
              <a:ext cx="0" cy="562610"/>
            </a:xfrm>
            <a:custGeom>
              <a:avLst/>
              <a:gdLst/>
              <a:ahLst/>
              <a:cxnLst/>
              <a:rect l="l" t="t" r="r" b="b"/>
              <a:pathLst>
                <a:path h="562610">
                  <a:moveTo>
                    <a:pt x="0" y="56235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104509" y="2848355"/>
              <a:ext cx="18415" cy="567055"/>
            </a:xfrm>
            <a:custGeom>
              <a:avLst/>
              <a:gdLst/>
              <a:ahLst/>
              <a:cxnLst/>
              <a:rect l="l" t="t" r="r" b="b"/>
              <a:pathLst>
                <a:path w="18415" h="567054">
                  <a:moveTo>
                    <a:pt x="18287" y="566927"/>
                  </a:moveTo>
                  <a:lnTo>
                    <a:pt x="18287" y="0"/>
                  </a:lnTo>
                  <a:lnTo>
                    <a:pt x="0" y="0"/>
                  </a:lnTo>
                  <a:lnTo>
                    <a:pt x="0" y="566927"/>
                  </a:lnTo>
                  <a:lnTo>
                    <a:pt x="18287" y="5669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7292507" y="1887001"/>
            <a:ext cx="1597025" cy="825500"/>
            <a:chOff x="7292507" y="1887001"/>
            <a:chExt cx="1597025" cy="825500"/>
          </a:xfrm>
        </p:grpSpPr>
        <p:sp>
          <p:nvSpPr>
            <p:cNvPr id="22" name="object 22"/>
            <p:cNvSpPr/>
            <p:nvPr/>
          </p:nvSpPr>
          <p:spPr>
            <a:xfrm>
              <a:off x="7359274" y="2029967"/>
              <a:ext cx="1315720" cy="638810"/>
            </a:xfrm>
            <a:custGeom>
              <a:avLst/>
              <a:gdLst/>
              <a:ahLst/>
              <a:cxnLst/>
              <a:rect l="l" t="t" r="r" b="b"/>
              <a:pathLst>
                <a:path w="1315720" h="638810">
                  <a:moveTo>
                    <a:pt x="757427" y="164591"/>
                  </a:moveTo>
                  <a:lnTo>
                    <a:pt x="757427" y="478535"/>
                  </a:lnTo>
                </a:path>
                <a:path w="1315720" h="638810">
                  <a:moveTo>
                    <a:pt x="711707" y="451103"/>
                  </a:moveTo>
                  <a:lnTo>
                    <a:pt x="711707" y="185927"/>
                  </a:lnTo>
                </a:path>
                <a:path w="1315720" h="638810">
                  <a:moveTo>
                    <a:pt x="757427" y="478535"/>
                  </a:moveTo>
                  <a:lnTo>
                    <a:pt x="481583" y="638555"/>
                  </a:lnTo>
                  <a:lnTo>
                    <a:pt x="205739" y="478535"/>
                  </a:lnTo>
                </a:path>
                <a:path w="1315720" h="638810">
                  <a:moveTo>
                    <a:pt x="251459" y="451103"/>
                  </a:moveTo>
                  <a:lnTo>
                    <a:pt x="481583" y="585215"/>
                  </a:lnTo>
                </a:path>
                <a:path w="1315720" h="638810">
                  <a:moveTo>
                    <a:pt x="205739" y="478535"/>
                  </a:moveTo>
                  <a:lnTo>
                    <a:pt x="205739" y="164591"/>
                  </a:lnTo>
                </a:path>
                <a:path w="1315720" h="638810">
                  <a:moveTo>
                    <a:pt x="210311" y="156971"/>
                  </a:moveTo>
                  <a:lnTo>
                    <a:pt x="481583" y="0"/>
                  </a:lnTo>
                </a:path>
                <a:path w="1315720" h="638810">
                  <a:moveTo>
                    <a:pt x="481583" y="53339"/>
                  </a:moveTo>
                  <a:lnTo>
                    <a:pt x="251459" y="185927"/>
                  </a:lnTo>
                </a:path>
                <a:path w="1315720" h="638810">
                  <a:moveTo>
                    <a:pt x="481583" y="0"/>
                  </a:moveTo>
                  <a:lnTo>
                    <a:pt x="752855" y="156971"/>
                  </a:lnTo>
                </a:path>
                <a:path w="1315720" h="638810">
                  <a:moveTo>
                    <a:pt x="763523" y="156971"/>
                  </a:moveTo>
                  <a:lnTo>
                    <a:pt x="1034795" y="0"/>
                  </a:lnTo>
                  <a:lnTo>
                    <a:pt x="1315211" y="163067"/>
                  </a:lnTo>
                </a:path>
                <a:path w="1315720" h="638810">
                  <a:moveTo>
                    <a:pt x="1242059" y="519683"/>
                  </a:moveTo>
                  <a:lnTo>
                    <a:pt x="1034795" y="638555"/>
                  </a:lnTo>
                </a:path>
                <a:path w="1315720" h="638810">
                  <a:moveTo>
                    <a:pt x="1219199" y="478535"/>
                  </a:moveTo>
                  <a:lnTo>
                    <a:pt x="1011935" y="597407"/>
                  </a:lnTo>
                </a:path>
                <a:path w="1315720" h="638810">
                  <a:moveTo>
                    <a:pt x="1312163" y="160019"/>
                  </a:moveTo>
                  <a:lnTo>
                    <a:pt x="1312163" y="405383"/>
                  </a:lnTo>
                </a:path>
                <a:path w="1315720" h="638810">
                  <a:moveTo>
                    <a:pt x="0" y="41147"/>
                  </a:moveTo>
                  <a:lnTo>
                    <a:pt x="201167" y="156971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710833" y="2345207"/>
              <a:ext cx="154381" cy="1543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292507" y="1887001"/>
              <a:ext cx="234406" cy="19325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714655" y="2118359"/>
              <a:ext cx="235930" cy="14020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127659" y="2338105"/>
              <a:ext cx="255742" cy="26183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761353" y="2560319"/>
              <a:ext cx="119380" cy="67310"/>
            </a:xfrm>
            <a:custGeom>
              <a:avLst/>
              <a:gdLst/>
              <a:ahLst/>
              <a:cxnLst/>
              <a:rect l="l" t="t" r="r" b="b"/>
              <a:pathLst>
                <a:path w="119379" h="67310">
                  <a:moveTo>
                    <a:pt x="118871" y="67055"/>
                  </a:moveTo>
                  <a:lnTo>
                    <a:pt x="0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743066" y="2511551"/>
              <a:ext cx="88900" cy="144780"/>
            </a:xfrm>
            <a:custGeom>
              <a:avLst/>
              <a:gdLst/>
              <a:ahLst/>
              <a:cxnLst/>
              <a:rect l="l" t="t" r="r" b="b"/>
              <a:pathLst>
                <a:path w="88900" h="144780">
                  <a:moveTo>
                    <a:pt x="88391" y="144779"/>
                  </a:moveTo>
                  <a:lnTo>
                    <a:pt x="53339" y="0"/>
                  </a:lnTo>
                  <a:lnTo>
                    <a:pt x="0" y="138683"/>
                  </a:lnTo>
                  <a:lnTo>
                    <a:pt x="45719" y="123443"/>
                  </a:lnTo>
                  <a:lnTo>
                    <a:pt x="88391" y="1447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541897" y="2602991"/>
              <a:ext cx="259079" cy="100965"/>
            </a:xfrm>
            <a:custGeom>
              <a:avLst/>
              <a:gdLst/>
              <a:ahLst/>
              <a:cxnLst/>
              <a:rect l="l" t="t" r="r" b="b"/>
              <a:pathLst>
                <a:path w="259079" h="100964">
                  <a:moveTo>
                    <a:pt x="0" y="16763"/>
                  </a:moveTo>
                  <a:lnTo>
                    <a:pt x="21050" y="51720"/>
                  </a:lnTo>
                  <a:lnTo>
                    <a:pt x="50672" y="78104"/>
                  </a:lnTo>
                  <a:lnTo>
                    <a:pt x="86582" y="94773"/>
                  </a:lnTo>
                  <a:lnTo>
                    <a:pt x="126491" y="100583"/>
                  </a:lnTo>
                  <a:lnTo>
                    <a:pt x="171211" y="93225"/>
                  </a:lnTo>
                  <a:lnTo>
                    <a:pt x="209930" y="72580"/>
                  </a:lnTo>
                  <a:lnTo>
                    <a:pt x="240077" y="40790"/>
                  </a:lnTo>
                  <a:lnTo>
                    <a:pt x="259079" y="0"/>
                  </a:lnTo>
                </a:path>
              </a:pathLst>
            </a:custGeom>
            <a:ln w="1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3384682" y="2301239"/>
            <a:ext cx="1077595" cy="93345"/>
            <a:chOff x="3384682" y="2301239"/>
            <a:chExt cx="1077595" cy="93345"/>
          </a:xfrm>
        </p:grpSpPr>
        <p:sp>
          <p:nvSpPr>
            <p:cNvPr id="31" name="object 31"/>
            <p:cNvSpPr/>
            <p:nvPr/>
          </p:nvSpPr>
          <p:spPr>
            <a:xfrm>
              <a:off x="4279270" y="2301239"/>
              <a:ext cx="182880" cy="93345"/>
            </a:xfrm>
            <a:custGeom>
              <a:avLst/>
              <a:gdLst/>
              <a:ahLst/>
              <a:cxnLst/>
              <a:rect l="l" t="t" r="r" b="b"/>
              <a:pathLst>
                <a:path w="182879" h="93344">
                  <a:moveTo>
                    <a:pt x="182879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2963"/>
                  </a:lnTo>
                  <a:lnTo>
                    <a:pt x="182879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389254" y="2354579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5">
                  <a:moveTo>
                    <a:pt x="90830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384682" y="2342387"/>
              <a:ext cx="917575" cy="17145"/>
            </a:xfrm>
            <a:custGeom>
              <a:avLst/>
              <a:gdLst/>
              <a:ahLst/>
              <a:cxnLst/>
              <a:rect l="l" t="t" r="r" b="b"/>
              <a:pathLst>
                <a:path w="917575" h="17144">
                  <a:moveTo>
                    <a:pt x="917447" y="16763"/>
                  </a:moveTo>
                  <a:lnTo>
                    <a:pt x="91744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917447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3384682" y="4027932"/>
            <a:ext cx="1077595" cy="94615"/>
            <a:chOff x="3384682" y="4027932"/>
            <a:chExt cx="1077595" cy="94615"/>
          </a:xfrm>
        </p:grpSpPr>
        <p:sp>
          <p:nvSpPr>
            <p:cNvPr id="35" name="object 35"/>
            <p:cNvSpPr/>
            <p:nvPr/>
          </p:nvSpPr>
          <p:spPr>
            <a:xfrm>
              <a:off x="3384682" y="4027932"/>
              <a:ext cx="184785" cy="94615"/>
            </a:xfrm>
            <a:custGeom>
              <a:avLst/>
              <a:gdLst/>
              <a:ahLst/>
              <a:cxnLst/>
              <a:rect l="l" t="t" r="r" b="b"/>
              <a:pathLst>
                <a:path w="184785" h="94614">
                  <a:moveTo>
                    <a:pt x="184403" y="94487"/>
                  </a:moveTo>
                  <a:lnTo>
                    <a:pt x="161543" y="48767"/>
                  </a:lnTo>
                  <a:lnTo>
                    <a:pt x="184403" y="0"/>
                  </a:lnTo>
                  <a:lnTo>
                    <a:pt x="0" y="48767"/>
                  </a:lnTo>
                  <a:lnTo>
                    <a:pt x="184403" y="944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49274" y="4072128"/>
              <a:ext cx="906780" cy="0"/>
            </a:xfrm>
            <a:custGeom>
              <a:avLst/>
              <a:gdLst/>
              <a:ahLst/>
              <a:cxnLst/>
              <a:rect l="l" t="t" r="r" b="b"/>
              <a:pathLst>
                <a:path w="906779">
                  <a:moveTo>
                    <a:pt x="0" y="0"/>
                  </a:moveTo>
                  <a:lnTo>
                    <a:pt x="9067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546226" y="4066032"/>
              <a:ext cx="916305" cy="18415"/>
            </a:xfrm>
            <a:custGeom>
              <a:avLst/>
              <a:gdLst/>
              <a:ahLst/>
              <a:cxnLst/>
              <a:rect l="l" t="t" r="r" b="b"/>
              <a:pathLst>
                <a:path w="916304" h="18414">
                  <a:moveTo>
                    <a:pt x="915923" y="18287"/>
                  </a:moveTo>
                  <a:lnTo>
                    <a:pt x="91592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592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6115689" y="2301239"/>
            <a:ext cx="1077595" cy="93345"/>
            <a:chOff x="6115689" y="2301239"/>
            <a:chExt cx="1077595" cy="93345"/>
          </a:xfrm>
        </p:grpSpPr>
        <p:sp>
          <p:nvSpPr>
            <p:cNvPr id="39" name="object 39"/>
            <p:cNvSpPr/>
            <p:nvPr/>
          </p:nvSpPr>
          <p:spPr>
            <a:xfrm>
              <a:off x="7007229" y="2301239"/>
              <a:ext cx="186055" cy="93345"/>
            </a:xfrm>
            <a:custGeom>
              <a:avLst/>
              <a:gdLst/>
              <a:ahLst/>
              <a:cxnLst/>
              <a:rect l="l" t="t" r="r" b="b"/>
              <a:pathLst>
                <a:path w="186054" h="93344">
                  <a:moveTo>
                    <a:pt x="185927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2963"/>
                  </a:lnTo>
                  <a:lnTo>
                    <a:pt x="185927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18737" y="2351531"/>
              <a:ext cx="909955" cy="0"/>
            </a:xfrm>
            <a:custGeom>
              <a:avLst/>
              <a:gdLst/>
              <a:ahLst/>
              <a:cxnLst/>
              <a:rect l="l" t="t" r="r" b="b"/>
              <a:pathLst>
                <a:path w="909954">
                  <a:moveTo>
                    <a:pt x="90982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115689" y="2339339"/>
              <a:ext cx="914400" cy="18415"/>
            </a:xfrm>
            <a:custGeom>
              <a:avLst/>
              <a:gdLst/>
              <a:ahLst/>
              <a:cxnLst/>
              <a:rect l="l" t="t" r="r" b="b"/>
              <a:pathLst>
                <a:path w="914400" h="18414">
                  <a:moveTo>
                    <a:pt x="914399" y="18287"/>
                  </a:moveTo>
                  <a:lnTo>
                    <a:pt x="914399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14399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3122560" y="2403286"/>
            <a:ext cx="35623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75" b="1" spc="-7" baseline="-16339" dirty="0">
                <a:latin typeface="Arial"/>
                <a:cs typeface="Arial"/>
              </a:rPr>
              <a:t>2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35569" y="1924750"/>
            <a:ext cx="35750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44912" y="4136073"/>
            <a:ext cx="13525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35569" y="3657537"/>
            <a:ext cx="35433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76788" y="2368233"/>
            <a:ext cx="33718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spc="-25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45951" y="3844989"/>
            <a:ext cx="24701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latin typeface="Arial"/>
                <a:cs typeface="Arial"/>
              </a:rPr>
              <a:t>[</a:t>
            </a:r>
            <a:r>
              <a:rPr sz="1200" b="1" spc="-5" dirty="0">
                <a:latin typeface="Arial"/>
                <a:cs typeface="Arial"/>
              </a:rPr>
              <a:t>O]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78967" y="2400238"/>
            <a:ext cx="13525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59796" y="1921702"/>
            <a:ext cx="1264285" cy="39878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indent="909319">
              <a:lnSpc>
                <a:spcPct val="104200"/>
              </a:lnSpc>
              <a:spcBef>
                <a:spcPts val="3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  </a:t>
            </a:r>
            <a:r>
              <a:rPr sz="1200" b="1" spc="-10" dirty="0">
                <a:latin typeface="Arial"/>
                <a:cs typeface="Arial"/>
              </a:rPr>
              <a:t>HCHO 20%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aq.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880491" y="4133025"/>
            <a:ext cx="24511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72675" y="3654489"/>
            <a:ext cx="35433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96899" y="2109154"/>
            <a:ext cx="89090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20% </a:t>
            </a:r>
            <a:r>
              <a:rPr sz="1200" b="1" spc="-10" dirty="0">
                <a:latin typeface="Arial"/>
                <a:cs typeface="Arial"/>
              </a:rPr>
              <a:t>HCl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aq.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18462" y="2368233"/>
            <a:ext cx="461009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100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609974" y="4136073"/>
            <a:ext cx="24384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2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997584" y="3657537"/>
            <a:ext cx="35750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55238" y="4454589"/>
            <a:ext cx="13525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609974" y="2395665"/>
            <a:ext cx="13525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997582" y="1917130"/>
            <a:ext cx="35750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885818" y="2555686"/>
            <a:ext cx="13525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287667" y="4421061"/>
            <a:ext cx="331470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15" dirty="0">
                <a:latin typeface="Arial"/>
                <a:cs typeface="Arial"/>
              </a:rPr>
              <a:t>8</a:t>
            </a:r>
            <a:r>
              <a:rPr sz="1200" b="1" spc="10" dirty="0">
                <a:latin typeface="Arial"/>
                <a:cs typeface="Arial"/>
              </a:rPr>
              <a:t>0</a:t>
            </a:r>
            <a:r>
              <a:rPr sz="1200" b="1" spc="-5" dirty="0"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2"/>
          <p:cNvSpPr txBox="1">
            <a:spLocks noGrp="1"/>
          </p:cNvSpPr>
          <p:nvPr>
            <p:ph type="title"/>
          </p:nvPr>
        </p:nvSpPr>
        <p:spPr>
          <a:xfrm>
            <a:off x="3975100" y="378872"/>
            <a:ext cx="3495664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/>
              <a:t>Isoquinolines </a:t>
            </a:r>
            <a:r>
              <a:rPr sz="2200" dirty="0"/>
              <a:t>–</a:t>
            </a:r>
            <a:r>
              <a:rPr sz="2200" spc="-105" dirty="0"/>
              <a:t> </a:t>
            </a:r>
            <a:r>
              <a:rPr sz="2200" spc="-5" dirty="0"/>
              <a:t>Synthesis</a:t>
            </a:r>
          </a:p>
        </p:txBody>
      </p:sp>
      <p:sp>
        <p:nvSpPr>
          <p:cNvPr id="63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8</a:t>
            </a:fld>
            <a:endParaRPr lang="en-US" sz="1600" b="1" dirty="0" smtClean="0"/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3900" y="297281"/>
            <a:ext cx="7315200" cy="419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820" indent="-338455">
              <a:lnSpc>
                <a:spcPct val="120000"/>
              </a:lnSpc>
              <a:spcBef>
                <a:spcPts val="100"/>
              </a:spcBef>
            </a:pPr>
            <a:r>
              <a:rPr sz="2200" spc="-10" dirty="0"/>
              <a:t>Quinolines/Isoquinolines </a:t>
            </a:r>
            <a:r>
              <a:rPr sz="2200" dirty="0"/>
              <a:t>–  </a:t>
            </a:r>
            <a:r>
              <a:rPr sz="2200" spc="-5" dirty="0"/>
              <a:t>Electrophilic</a:t>
            </a:r>
            <a:r>
              <a:rPr sz="2200" spc="-30" dirty="0"/>
              <a:t> </a:t>
            </a:r>
            <a:r>
              <a:rPr sz="2200" spc="-10" dirty="0"/>
              <a:t>Reactions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586374" y="2153680"/>
            <a:ext cx="1130300" cy="657860"/>
            <a:chOff x="2586374" y="2153680"/>
            <a:chExt cx="1130300" cy="657860"/>
          </a:xfrm>
        </p:grpSpPr>
        <p:sp>
          <p:nvSpPr>
            <p:cNvPr id="5" name="object 5"/>
            <p:cNvSpPr/>
            <p:nvPr/>
          </p:nvSpPr>
          <p:spPr>
            <a:xfrm>
              <a:off x="2595250" y="2162555"/>
              <a:ext cx="1112520" cy="640080"/>
            </a:xfrm>
            <a:custGeom>
              <a:avLst/>
              <a:gdLst/>
              <a:ahLst/>
              <a:cxnLst/>
              <a:rect l="l" t="t" r="r" b="b"/>
              <a:pathLst>
                <a:path w="1112520" h="640080">
                  <a:moveTo>
                    <a:pt x="556259" y="166115"/>
                  </a:moveTo>
                  <a:lnTo>
                    <a:pt x="556259" y="475487"/>
                  </a:lnTo>
                </a:path>
                <a:path w="1112520" h="640080">
                  <a:moveTo>
                    <a:pt x="510539" y="454151"/>
                  </a:moveTo>
                  <a:lnTo>
                    <a:pt x="510539" y="188975"/>
                  </a:lnTo>
                </a:path>
                <a:path w="1112520" h="640080">
                  <a:moveTo>
                    <a:pt x="551687" y="483107"/>
                  </a:moveTo>
                  <a:lnTo>
                    <a:pt x="278891" y="640079"/>
                  </a:lnTo>
                  <a:lnTo>
                    <a:pt x="0" y="480059"/>
                  </a:lnTo>
                </a:path>
                <a:path w="1112520" h="640080">
                  <a:moveTo>
                    <a:pt x="48767" y="454151"/>
                  </a:moveTo>
                  <a:lnTo>
                    <a:pt x="278891" y="586739"/>
                  </a:lnTo>
                </a:path>
                <a:path w="1112520" h="640080">
                  <a:moveTo>
                    <a:pt x="0" y="480059"/>
                  </a:moveTo>
                  <a:lnTo>
                    <a:pt x="0" y="160019"/>
                  </a:lnTo>
                  <a:lnTo>
                    <a:pt x="278891" y="0"/>
                  </a:lnTo>
                </a:path>
                <a:path w="1112520" h="640080">
                  <a:moveTo>
                    <a:pt x="278891" y="53339"/>
                  </a:moveTo>
                  <a:lnTo>
                    <a:pt x="48767" y="188975"/>
                  </a:lnTo>
                </a:path>
                <a:path w="1112520" h="640080">
                  <a:moveTo>
                    <a:pt x="278891" y="0"/>
                  </a:moveTo>
                  <a:lnTo>
                    <a:pt x="551687" y="158495"/>
                  </a:lnTo>
                </a:path>
                <a:path w="1112520" h="640080">
                  <a:moveTo>
                    <a:pt x="559307" y="158495"/>
                  </a:moveTo>
                  <a:lnTo>
                    <a:pt x="833627" y="0"/>
                  </a:lnTo>
                  <a:lnTo>
                    <a:pt x="1112519" y="163067"/>
                  </a:lnTo>
                </a:path>
                <a:path w="1112520" h="640080">
                  <a:moveTo>
                    <a:pt x="833627" y="53339"/>
                  </a:moveTo>
                  <a:lnTo>
                    <a:pt x="1066799" y="190499"/>
                  </a:lnTo>
                </a:path>
                <a:path w="1112520" h="640080">
                  <a:moveTo>
                    <a:pt x="1109471" y="480059"/>
                  </a:moveTo>
                  <a:lnTo>
                    <a:pt x="917447" y="591311"/>
                  </a:lnTo>
                </a:path>
                <a:path w="1112520" h="640080">
                  <a:moveTo>
                    <a:pt x="1063751" y="454151"/>
                  </a:moveTo>
                  <a:lnTo>
                    <a:pt x="894587" y="553211"/>
                  </a:lnTo>
                </a:path>
                <a:path w="1112520" h="640080">
                  <a:moveTo>
                    <a:pt x="1109471" y="160019"/>
                  </a:moveTo>
                  <a:lnTo>
                    <a:pt x="1109471" y="480059"/>
                  </a:lnTo>
                </a:path>
                <a:path w="1112520" h="640080">
                  <a:moveTo>
                    <a:pt x="765047" y="601979"/>
                  </a:moveTo>
                  <a:lnTo>
                    <a:pt x="559307" y="483107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52678" y="2578607"/>
              <a:ext cx="144780" cy="144780"/>
            </a:xfrm>
            <a:custGeom>
              <a:avLst/>
              <a:gdLst/>
              <a:ahLst/>
              <a:cxnLst/>
              <a:rect l="l" t="t" r="r" b="b"/>
              <a:pathLst>
                <a:path w="144779" h="144780">
                  <a:moveTo>
                    <a:pt x="144779" y="73151"/>
                  </a:moveTo>
                  <a:lnTo>
                    <a:pt x="138922" y="45005"/>
                  </a:lnTo>
                  <a:lnTo>
                    <a:pt x="123062" y="21716"/>
                  </a:lnTo>
                  <a:lnTo>
                    <a:pt x="99774" y="5857"/>
                  </a:lnTo>
                  <a:lnTo>
                    <a:pt x="71627" y="0"/>
                  </a:lnTo>
                  <a:lnTo>
                    <a:pt x="43719" y="5857"/>
                  </a:lnTo>
                  <a:lnTo>
                    <a:pt x="20954" y="21716"/>
                  </a:lnTo>
                  <a:lnTo>
                    <a:pt x="5619" y="45005"/>
                  </a:lnTo>
                  <a:lnTo>
                    <a:pt x="0" y="73151"/>
                  </a:lnTo>
                  <a:lnTo>
                    <a:pt x="5619" y="101060"/>
                  </a:lnTo>
                  <a:lnTo>
                    <a:pt x="20954" y="123824"/>
                  </a:lnTo>
                  <a:lnTo>
                    <a:pt x="43719" y="139160"/>
                  </a:lnTo>
                  <a:lnTo>
                    <a:pt x="71627" y="144779"/>
                  </a:lnTo>
                  <a:lnTo>
                    <a:pt x="99774" y="139160"/>
                  </a:lnTo>
                  <a:lnTo>
                    <a:pt x="123062" y="123824"/>
                  </a:lnTo>
                  <a:lnTo>
                    <a:pt x="138922" y="101060"/>
                  </a:lnTo>
                  <a:lnTo>
                    <a:pt x="144779" y="73151"/>
                  </a:lnTo>
                  <a:close/>
                </a:path>
                <a:path w="144779" h="144780">
                  <a:moveTo>
                    <a:pt x="32003" y="71627"/>
                  </a:moveTo>
                  <a:lnTo>
                    <a:pt x="111251" y="71627"/>
                  </a:lnTo>
                </a:path>
                <a:path w="144779" h="144780">
                  <a:moveTo>
                    <a:pt x="70103" y="33527"/>
                  </a:moveTo>
                  <a:lnTo>
                    <a:pt x="70103" y="112775"/>
                  </a:lnTo>
                </a:path>
              </a:pathLst>
            </a:custGeom>
            <a:ln w="126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428877" y="2886455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163067"/>
                </a:moveTo>
                <a:lnTo>
                  <a:pt x="0" y="0"/>
                </a:lnTo>
              </a:path>
            </a:pathLst>
          </a:custGeom>
          <a:ln w="17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783982" y="2159776"/>
            <a:ext cx="1130300" cy="656590"/>
            <a:chOff x="4783982" y="2159776"/>
            <a:chExt cx="1130300" cy="656590"/>
          </a:xfrm>
        </p:grpSpPr>
        <p:sp>
          <p:nvSpPr>
            <p:cNvPr id="9" name="object 9"/>
            <p:cNvSpPr/>
            <p:nvPr/>
          </p:nvSpPr>
          <p:spPr>
            <a:xfrm>
              <a:off x="4792857" y="2168651"/>
              <a:ext cx="1112520" cy="638810"/>
            </a:xfrm>
            <a:custGeom>
              <a:avLst/>
              <a:gdLst/>
              <a:ahLst/>
              <a:cxnLst/>
              <a:rect l="l" t="t" r="r" b="b"/>
              <a:pathLst>
                <a:path w="1112520" h="638810">
                  <a:moveTo>
                    <a:pt x="553211" y="164591"/>
                  </a:moveTo>
                  <a:lnTo>
                    <a:pt x="553211" y="473963"/>
                  </a:lnTo>
                </a:path>
                <a:path w="1112520" h="638810">
                  <a:moveTo>
                    <a:pt x="507491" y="451103"/>
                  </a:moveTo>
                  <a:lnTo>
                    <a:pt x="507491" y="184403"/>
                  </a:lnTo>
                </a:path>
                <a:path w="1112520" h="638810">
                  <a:moveTo>
                    <a:pt x="551687" y="481583"/>
                  </a:moveTo>
                  <a:lnTo>
                    <a:pt x="275843" y="638555"/>
                  </a:lnTo>
                  <a:lnTo>
                    <a:pt x="0" y="478535"/>
                  </a:lnTo>
                </a:path>
                <a:path w="1112520" h="638810">
                  <a:moveTo>
                    <a:pt x="45719" y="451103"/>
                  </a:moveTo>
                  <a:lnTo>
                    <a:pt x="275843" y="585215"/>
                  </a:lnTo>
                </a:path>
                <a:path w="1112520" h="638810">
                  <a:moveTo>
                    <a:pt x="0" y="478535"/>
                  </a:moveTo>
                  <a:lnTo>
                    <a:pt x="0" y="160019"/>
                  </a:lnTo>
                  <a:lnTo>
                    <a:pt x="275843" y="0"/>
                  </a:lnTo>
                </a:path>
                <a:path w="1112520" h="638810">
                  <a:moveTo>
                    <a:pt x="275843" y="53339"/>
                  </a:moveTo>
                  <a:lnTo>
                    <a:pt x="45719" y="184403"/>
                  </a:lnTo>
                </a:path>
                <a:path w="1112520" h="638810">
                  <a:moveTo>
                    <a:pt x="275843" y="0"/>
                  </a:moveTo>
                  <a:lnTo>
                    <a:pt x="551687" y="156971"/>
                  </a:lnTo>
                </a:path>
                <a:path w="1112520" h="638810">
                  <a:moveTo>
                    <a:pt x="559307" y="156971"/>
                  </a:moveTo>
                  <a:lnTo>
                    <a:pt x="833627" y="0"/>
                  </a:lnTo>
                  <a:lnTo>
                    <a:pt x="1112519" y="161543"/>
                  </a:lnTo>
                </a:path>
                <a:path w="1112520" h="638810">
                  <a:moveTo>
                    <a:pt x="1063751" y="184403"/>
                  </a:moveTo>
                  <a:lnTo>
                    <a:pt x="830579" y="50291"/>
                  </a:lnTo>
                </a:path>
                <a:path w="1112520" h="638810">
                  <a:moveTo>
                    <a:pt x="1039367" y="519683"/>
                  </a:moveTo>
                  <a:lnTo>
                    <a:pt x="833627" y="638555"/>
                  </a:lnTo>
                </a:path>
                <a:path w="1112520" h="638810">
                  <a:moveTo>
                    <a:pt x="1016507" y="478535"/>
                  </a:moveTo>
                  <a:lnTo>
                    <a:pt x="833627" y="585215"/>
                  </a:lnTo>
                </a:path>
                <a:path w="1112520" h="638810">
                  <a:moveTo>
                    <a:pt x="1109471" y="160019"/>
                  </a:moveTo>
                  <a:lnTo>
                    <a:pt x="1109471" y="402335"/>
                  </a:lnTo>
                </a:path>
                <a:path w="1112520" h="638810">
                  <a:moveTo>
                    <a:pt x="833627" y="638555"/>
                  </a:moveTo>
                  <a:lnTo>
                    <a:pt x="559307" y="481583"/>
                  </a:lnTo>
                </a:path>
              </a:pathLst>
            </a:custGeom>
            <a:ln w="177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03965" y="2482352"/>
              <a:ext cx="157459" cy="1559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5989197" y="2695955"/>
            <a:ext cx="121920" cy="71755"/>
          </a:xfrm>
          <a:custGeom>
            <a:avLst/>
            <a:gdLst/>
            <a:ahLst/>
            <a:cxnLst/>
            <a:rect l="l" t="t" r="r" b="b"/>
            <a:pathLst>
              <a:path w="121920" h="71755">
                <a:moveTo>
                  <a:pt x="121919" y="71627"/>
                </a:moveTo>
                <a:lnTo>
                  <a:pt x="0" y="0"/>
                </a:lnTo>
              </a:path>
            </a:pathLst>
          </a:custGeom>
          <a:ln w="17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95038" y="2165603"/>
            <a:ext cx="1109980" cy="640080"/>
          </a:xfrm>
          <a:custGeom>
            <a:avLst/>
            <a:gdLst/>
            <a:ahLst/>
            <a:cxnLst/>
            <a:rect l="l" t="t" r="r" b="b"/>
            <a:pathLst>
              <a:path w="1109979" h="640080">
                <a:moveTo>
                  <a:pt x="553211" y="167639"/>
                </a:moveTo>
                <a:lnTo>
                  <a:pt x="553211" y="473963"/>
                </a:lnTo>
              </a:path>
              <a:path w="1109979" h="640080">
                <a:moveTo>
                  <a:pt x="507491" y="454151"/>
                </a:moveTo>
                <a:lnTo>
                  <a:pt x="507491" y="187451"/>
                </a:lnTo>
              </a:path>
              <a:path w="1109979" h="640080">
                <a:moveTo>
                  <a:pt x="548639" y="484631"/>
                </a:moveTo>
                <a:lnTo>
                  <a:pt x="277367" y="640079"/>
                </a:lnTo>
                <a:lnTo>
                  <a:pt x="0" y="480059"/>
                </a:lnTo>
              </a:path>
              <a:path w="1109979" h="640080">
                <a:moveTo>
                  <a:pt x="45719" y="454151"/>
                </a:moveTo>
                <a:lnTo>
                  <a:pt x="277367" y="588263"/>
                </a:lnTo>
              </a:path>
              <a:path w="1109979" h="640080">
                <a:moveTo>
                  <a:pt x="0" y="480059"/>
                </a:moveTo>
                <a:lnTo>
                  <a:pt x="0" y="160019"/>
                </a:lnTo>
                <a:lnTo>
                  <a:pt x="277367" y="0"/>
                </a:lnTo>
              </a:path>
              <a:path w="1109979" h="640080">
                <a:moveTo>
                  <a:pt x="277367" y="53339"/>
                </a:moveTo>
                <a:lnTo>
                  <a:pt x="45719" y="187451"/>
                </a:lnTo>
              </a:path>
              <a:path w="1109979" h="640080">
                <a:moveTo>
                  <a:pt x="277367" y="0"/>
                </a:moveTo>
                <a:lnTo>
                  <a:pt x="548639" y="156971"/>
                </a:lnTo>
              </a:path>
              <a:path w="1109979" h="640080">
                <a:moveTo>
                  <a:pt x="559307" y="156971"/>
                </a:moveTo>
                <a:lnTo>
                  <a:pt x="830579" y="0"/>
                </a:lnTo>
                <a:lnTo>
                  <a:pt x="1109471" y="163067"/>
                </a:lnTo>
              </a:path>
              <a:path w="1109979" h="640080">
                <a:moveTo>
                  <a:pt x="1062227" y="187451"/>
                </a:moveTo>
                <a:lnTo>
                  <a:pt x="827531" y="50291"/>
                </a:lnTo>
              </a:path>
              <a:path w="1109979" h="640080">
                <a:moveTo>
                  <a:pt x="1107947" y="480059"/>
                </a:moveTo>
                <a:lnTo>
                  <a:pt x="830579" y="640079"/>
                </a:lnTo>
              </a:path>
              <a:path w="1109979" h="640080">
                <a:moveTo>
                  <a:pt x="1062227" y="454151"/>
                </a:moveTo>
                <a:lnTo>
                  <a:pt x="830579" y="588263"/>
                </a:lnTo>
              </a:path>
              <a:path w="1109979" h="640080">
                <a:moveTo>
                  <a:pt x="1107947" y="160019"/>
                </a:moveTo>
                <a:lnTo>
                  <a:pt x="1107947" y="480059"/>
                </a:lnTo>
              </a:path>
              <a:path w="1109979" h="640080">
                <a:moveTo>
                  <a:pt x="830579" y="640079"/>
                </a:moveTo>
                <a:lnTo>
                  <a:pt x="559307" y="484631"/>
                </a:lnTo>
              </a:path>
            </a:pathLst>
          </a:custGeom>
          <a:ln w="17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16017" y="1726691"/>
            <a:ext cx="94487" cy="3550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67705" y="1726691"/>
            <a:ext cx="96011" cy="3550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13181" y="1723644"/>
            <a:ext cx="97535" cy="3550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18409" y="2875788"/>
            <a:ext cx="94487" cy="3566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15362" y="1726691"/>
            <a:ext cx="94487" cy="3550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19278" y="2875788"/>
            <a:ext cx="92963" cy="3566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72277" y="2875788"/>
            <a:ext cx="94487" cy="3566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19065" y="2875788"/>
            <a:ext cx="96011" cy="3566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365892" y="2692492"/>
            <a:ext cx="135890" cy="52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39343" y="2533997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16711" y="2694016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36703" y="1582015"/>
            <a:ext cx="69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*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0560" y="3183451"/>
            <a:ext cx="8246109" cy="127635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933575">
              <a:lnSpc>
                <a:spcPct val="100000"/>
              </a:lnSpc>
              <a:spcBef>
                <a:spcPts val="245"/>
              </a:spcBef>
            </a:pPr>
            <a:r>
              <a:rPr sz="1400" b="1" dirty="0">
                <a:latin typeface="Arial"/>
                <a:cs typeface="Arial"/>
              </a:rPr>
              <a:t>*</a:t>
            </a:r>
            <a:endParaRPr sz="1400">
              <a:latin typeface="Arial"/>
              <a:cs typeface="Arial"/>
            </a:endParaRPr>
          </a:p>
          <a:p>
            <a:pPr marL="142875" indent="-143510">
              <a:lnSpc>
                <a:spcPct val="100000"/>
              </a:lnSpc>
              <a:spcBef>
                <a:spcPts val="185"/>
              </a:spcBef>
              <a:buChar char="•"/>
              <a:tabLst>
                <a:tab pos="143510" algn="l"/>
              </a:tabLst>
            </a:pPr>
            <a:r>
              <a:rPr sz="1800" spc="-10" dirty="0">
                <a:latin typeface="Arial"/>
                <a:cs typeface="Arial"/>
              </a:rPr>
              <a:t>Under </a:t>
            </a:r>
            <a:r>
              <a:rPr sz="1800" spc="-5" dirty="0">
                <a:latin typeface="Arial"/>
                <a:cs typeface="Arial"/>
              </a:rPr>
              <a:t>strongly </a:t>
            </a:r>
            <a:r>
              <a:rPr sz="1800" spc="-10" dirty="0">
                <a:latin typeface="Arial"/>
                <a:cs typeface="Arial"/>
              </a:rPr>
              <a:t>acidic </a:t>
            </a:r>
            <a:r>
              <a:rPr sz="1800" spc="-5" dirty="0">
                <a:latin typeface="Arial"/>
                <a:cs typeface="Arial"/>
              </a:rPr>
              <a:t>conditions, reaction occurs </a:t>
            </a:r>
            <a:r>
              <a:rPr sz="1800" i="1" spc="-5" dirty="0">
                <a:latin typeface="Arial"/>
                <a:cs typeface="Arial"/>
              </a:rPr>
              <a:t>via </a:t>
            </a:r>
            <a:r>
              <a:rPr sz="1800" spc="-5" dirty="0">
                <a:latin typeface="Arial"/>
                <a:cs typeface="Arial"/>
              </a:rPr>
              <a:t>the ammonium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salt</a:t>
            </a:r>
            <a:endParaRPr sz="1800">
              <a:latin typeface="Arial"/>
              <a:cs typeface="Arial"/>
            </a:endParaRPr>
          </a:p>
          <a:p>
            <a:pPr marL="142875" indent="-143510">
              <a:lnSpc>
                <a:spcPct val="100000"/>
              </a:lnSpc>
              <a:spcBef>
                <a:spcPts val="675"/>
              </a:spcBef>
              <a:buChar char="•"/>
              <a:tabLst>
                <a:tab pos="143510" algn="l"/>
              </a:tabLst>
            </a:pPr>
            <a:r>
              <a:rPr sz="1800" spc="-5" dirty="0">
                <a:latin typeface="Arial"/>
                <a:cs typeface="Arial"/>
              </a:rPr>
              <a:t>Attack occurs at the </a:t>
            </a:r>
            <a:r>
              <a:rPr sz="1800" spc="-10" dirty="0">
                <a:latin typeface="Arial"/>
                <a:cs typeface="Arial"/>
              </a:rPr>
              <a:t>benzo- </a:t>
            </a:r>
            <a:r>
              <a:rPr sz="1800" spc="-5" dirty="0">
                <a:latin typeface="Arial"/>
                <a:cs typeface="Arial"/>
              </a:rPr>
              <a:t>rather than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hetero-ring</a:t>
            </a:r>
            <a:endParaRPr sz="1800">
              <a:latin typeface="Arial"/>
              <a:cs typeface="Arial"/>
            </a:endParaRPr>
          </a:p>
          <a:p>
            <a:pPr marL="142875" indent="-143510">
              <a:lnSpc>
                <a:spcPct val="100000"/>
              </a:lnSpc>
              <a:spcBef>
                <a:spcPts val="685"/>
              </a:spcBef>
              <a:buChar char="•"/>
              <a:tabLst>
                <a:tab pos="143510" algn="l"/>
              </a:tabLst>
            </a:pPr>
            <a:r>
              <a:rPr sz="1800" spc="-10" dirty="0">
                <a:latin typeface="Arial"/>
                <a:cs typeface="Arial"/>
              </a:rPr>
              <a:t>Reactions </a:t>
            </a:r>
            <a:r>
              <a:rPr sz="1800" dirty="0">
                <a:latin typeface="Arial"/>
                <a:cs typeface="Arial"/>
              </a:rPr>
              <a:t>are </a:t>
            </a:r>
            <a:r>
              <a:rPr sz="1800" spc="-5" dirty="0">
                <a:latin typeface="Arial"/>
                <a:cs typeface="Arial"/>
              </a:rPr>
              <a:t>faster than those of pyridine but </a:t>
            </a:r>
            <a:r>
              <a:rPr sz="1800" spc="-10" dirty="0">
                <a:latin typeface="Arial"/>
                <a:cs typeface="Arial"/>
              </a:rPr>
              <a:t>slower </a:t>
            </a:r>
            <a:r>
              <a:rPr sz="1800" spc="-5" dirty="0">
                <a:latin typeface="Arial"/>
                <a:cs typeface="Arial"/>
              </a:rPr>
              <a:t>than those of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naphthalene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7864" y="1639315"/>
            <a:ext cx="1600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Regiochemistry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87860" y="4952489"/>
            <a:ext cx="875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Ni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383414" y="5362955"/>
            <a:ext cx="1117600" cy="643255"/>
          </a:xfrm>
          <a:custGeom>
            <a:avLst/>
            <a:gdLst/>
            <a:ahLst/>
            <a:cxnLst/>
            <a:rect l="l" t="t" r="r" b="b"/>
            <a:pathLst>
              <a:path w="1117600" h="643254">
                <a:moveTo>
                  <a:pt x="557783" y="166115"/>
                </a:moveTo>
                <a:lnTo>
                  <a:pt x="557783" y="477011"/>
                </a:lnTo>
              </a:path>
              <a:path w="1117600" h="643254">
                <a:moveTo>
                  <a:pt x="510539" y="457199"/>
                </a:moveTo>
                <a:lnTo>
                  <a:pt x="510539" y="188975"/>
                </a:lnTo>
              </a:path>
              <a:path w="1117600" h="643254">
                <a:moveTo>
                  <a:pt x="551687" y="484631"/>
                </a:moveTo>
                <a:lnTo>
                  <a:pt x="278891" y="643127"/>
                </a:lnTo>
                <a:lnTo>
                  <a:pt x="0" y="483107"/>
                </a:lnTo>
              </a:path>
              <a:path w="1117600" h="643254">
                <a:moveTo>
                  <a:pt x="45719" y="457199"/>
                </a:moveTo>
                <a:lnTo>
                  <a:pt x="278891" y="589787"/>
                </a:lnTo>
              </a:path>
              <a:path w="1117600" h="643254">
                <a:moveTo>
                  <a:pt x="0" y="483107"/>
                </a:moveTo>
                <a:lnTo>
                  <a:pt x="0" y="160019"/>
                </a:lnTo>
                <a:lnTo>
                  <a:pt x="278891" y="0"/>
                </a:lnTo>
              </a:path>
              <a:path w="1117600" h="643254">
                <a:moveTo>
                  <a:pt x="278891" y="53339"/>
                </a:moveTo>
                <a:lnTo>
                  <a:pt x="45719" y="188975"/>
                </a:lnTo>
              </a:path>
              <a:path w="1117600" h="643254">
                <a:moveTo>
                  <a:pt x="278891" y="0"/>
                </a:moveTo>
                <a:lnTo>
                  <a:pt x="551687" y="158495"/>
                </a:lnTo>
              </a:path>
              <a:path w="1117600" h="643254">
                <a:moveTo>
                  <a:pt x="562355" y="158495"/>
                </a:moveTo>
                <a:lnTo>
                  <a:pt x="835151" y="0"/>
                </a:lnTo>
                <a:lnTo>
                  <a:pt x="1117091" y="163067"/>
                </a:lnTo>
              </a:path>
              <a:path w="1117600" h="643254">
                <a:moveTo>
                  <a:pt x="835151" y="53339"/>
                </a:moveTo>
                <a:lnTo>
                  <a:pt x="1071371" y="190499"/>
                </a:lnTo>
              </a:path>
              <a:path w="1117600" h="643254">
                <a:moveTo>
                  <a:pt x="1042415" y="525779"/>
                </a:moveTo>
                <a:lnTo>
                  <a:pt x="835151" y="643127"/>
                </a:lnTo>
              </a:path>
              <a:path w="1117600" h="643254">
                <a:moveTo>
                  <a:pt x="1019555" y="484631"/>
                </a:moveTo>
                <a:lnTo>
                  <a:pt x="835151" y="589787"/>
                </a:lnTo>
              </a:path>
              <a:path w="1117600" h="643254">
                <a:moveTo>
                  <a:pt x="1114043" y="160019"/>
                </a:moveTo>
                <a:lnTo>
                  <a:pt x="1114043" y="408431"/>
                </a:lnTo>
              </a:path>
              <a:path w="1117600" h="643254">
                <a:moveTo>
                  <a:pt x="835151" y="643127"/>
                </a:moveTo>
                <a:lnTo>
                  <a:pt x="562355" y="484631"/>
                </a:lnTo>
              </a:path>
            </a:pathLst>
          </a:custGeom>
          <a:ln w="17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26257" y="5125211"/>
            <a:ext cx="1117600" cy="881380"/>
          </a:xfrm>
          <a:custGeom>
            <a:avLst/>
            <a:gdLst/>
            <a:ahLst/>
            <a:cxnLst/>
            <a:rect l="l" t="t" r="r" b="b"/>
            <a:pathLst>
              <a:path w="1117600" h="881379">
                <a:moveTo>
                  <a:pt x="557783" y="403859"/>
                </a:moveTo>
                <a:lnTo>
                  <a:pt x="557783" y="714755"/>
                </a:lnTo>
              </a:path>
              <a:path w="1117600" h="881379">
                <a:moveTo>
                  <a:pt x="510539" y="694943"/>
                </a:moveTo>
                <a:lnTo>
                  <a:pt x="510539" y="426719"/>
                </a:lnTo>
              </a:path>
              <a:path w="1117600" h="881379">
                <a:moveTo>
                  <a:pt x="551687" y="722375"/>
                </a:moveTo>
                <a:lnTo>
                  <a:pt x="278891" y="880871"/>
                </a:lnTo>
                <a:lnTo>
                  <a:pt x="0" y="720851"/>
                </a:lnTo>
              </a:path>
              <a:path w="1117600" h="881379">
                <a:moveTo>
                  <a:pt x="45719" y="694943"/>
                </a:moveTo>
                <a:lnTo>
                  <a:pt x="278891" y="827531"/>
                </a:lnTo>
              </a:path>
              <a:path w="1117600" h="881379">
                <a:moveTo>
                  <a:pt x="0" y="720851"/>
                </a:moveTo>
                <a:lnTo>
                  <a:pt x="0" y="397763"/>
                </a:lnTo>
                <a:lnTo>
                  <a:pt x="272795" y="239267"/>
                </a:lnTo>
              </a:path>
              <a:path w="1117600" h="881379">
                <a:moveTo>
                  <a:pt x="278891" y="291083"/>
                </a:moveTo>
                <a:lnTo>
                  <a:pt x="45719" y="426719"/>
                </a:lnTo>
              </a:path>
              <a:path w="1117600" h="881379">
                <a:moveTo>
                  <a:pt x="551687" y="396239"/>
                </a:moveTo>
                <a:lnTo>
                  <a:pt x="283463" y="239267"/>
                </a:lnTo>
              </a:path>
              <a:path w="1117600" h="881379">
                <a:moveTo>
                  <a:pt x="562355" y="396239"/>
                </a:moveTo>
                <a:lnTo>
                  <a:pt x="836675" y="237743"/>
                </a:lnTo>
                <a:lnTo>
                  <a:pt x="1117091" y="400811"/>
                </a:lnTo>
              </a:path>
              <a:path w="1117600" h="881379">
                <a:moveTo>
                  <a:pt x="1068323" y="426719"/>
                </a:moveTo>
                <a:lnTo>
                  <a:pt x="833627" y="288035"/>
                </a:lnTo>
              </a:path>
              <a:path w="1117600" h="881379">
                <a:moveTo>
                  <a:pt x="1042415" y="763523"/>
                </a:moveTo>
                <a:lnTo>
                  <a:pt x="836675" y="880871"/>
                </a:lnTo>
              </a:path>
              <a:path w="1117600" h="881379">
                <a:moveTo>
                  <a:pt x="1019555" y="722375"/>
                </a:moveTo>
                <a:lnTo>
                  <a:pt x="836675" y="827531"/>
                </a:lnTo>
              </a:path>
              <a:path w="1117600" h="881379">
                <a:moveTo>
                  <a:pt x="1114043" y="397763"/>
                </a:moveTo>
                <a:lnTo>
                  <a:pt x="1114043" y="646175"/>
                </a:lnTo>
              </a:path>
              <a:path w="1117600" h="881379">
                <a:moveTo>
                  <a:pt x="836675" y="880871"/>
                </a:moveTo>
                <a:lnTo>
                  <a:pt x="562355" y="722375"/>
                </a:lnTo>
              </a:path>
              <a:path w="1117600" h="881379">
                <a:moveTo>
                  <a:pt x="278891" y="0"/>
                </a:moveTo>
                <a:lnTo>
                  <a:pt x="278891" y="231647"/>
                </a:lnTo>
              </a:path>
            </a:pathLst>
          </a:custGeom>
          <a:ln w="17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24350" y="5367527"/>
            <a:ext cx="1117600" cy="890269"/>
          </a:xfrm>
          <a:custGeom>
            <a:avLst/>
            <a:gdLst/>
            <a:ahLst/>
            <a:cxnLst/>
            <a:rect l="l" t="t" r="r" b="b"/>
            <a:pathLst>
              <a:path w="1117600" h="890270">
                <a:moveTo>
                  <a:pt x="557783" y="166115"/>
                </a:moveTo>
                <a:lnTo>
                  <a:pt x="557783" y="478535"/>
                </a:lnTo>
              </a:path>
              <a:path w="1117600" h="890270">
                <a:moveTo>
                  <a:pt x="512063" y="455675"/>
                </a:moveTo>
                <a:lnTo>
                  <a:pt x="512063" y="185927"/>
                </a:lnTo>
              </a:path>
              <a:path w="1117600" h="890270">
                <a:moveTo>
                  <a:pt x="283463" y="641603"/>
                </a:moveTo>
                <a:lnTo>
                  <a:pt x="551687" y="486155"/>
                </a:lnTo>
              </a:path>
              <a:path w="1117600" h="890270">
                <a:moveTo>
                  <a:pt x="274319" y="641603"/>
                </a:moveTo>
                <a:lnTo>
                  <a:pt x="0" y="483107"/>
                </a:lnTo>
              </a:path>
              <a:path w="1117600" h="890270">
                <a:moveTo>
                  <a:pt x="45719" y="455675"/>
                </a:moveTo>
                <a:lnTo>
                  <a:pt x="278891" y="589787"/>
                </a:lnTo>
              </a:path>
              <a:path w="1117600" h="890270">
                <a:moveTo>
                  <a:pt x="0" y="483107"/>
                </a:moveTo>
                <a:lnTo>
                  <a:pt x="0" y="161543"/>
                </a:lnTo>
                <a:lnTo>
                  <a:pt x="278891" y="0"/>
                </a:lnTo>
              </a:path>
              <a:path w="1117600" h="890270">
                <a:moveTo>
                  <a:pt x="278891" y="53339"/>
                </a:moveTo>
                <a:lnTo>
                  <a:pt x="45719" y="185927"/>
                </a:lnTo>
              </a:path>
              <a:path w="1117600" h="890270">
                <a:moveTo>
                  <a:pt x="278891" y="0"/>
                </a:moveTo>
                <a:lnTo>
                  <a:pt x="551687" y="158495"/>
                </a:lnTo>
              </a:path>
              <a:path w="1117600" h="890270">
                <a:moveTo>
                  <a:pt x="562355" y="158495"/>
                </a:moveTo>
                <a:lnTo>
                  <a:pt x="836675" y="0"/>
                </a:lnTo>
                <a:lnTo>
                  <a:pt x="1117091" y="163067"/>
                </a:lnTo>
              </a:path>
              <a:path w="1117600" h="890270">
                <a:moveTo>
                  <a:pt x="1068323" y="185927"/>
                </a:moveTo>
                <a:lnTo>
                  <a:pt x="833627" y="50291"/>
                </a:lnTo>
              </a:path>
              <a:path w="1117600" h="890270">
                <a:moveTo>
                  <a:pt x="1043939" y="524255"/>
                </a:moveTo>
                <a:lnTo>
                  <a:pt x="836675" y="644651"/>
                </a:lnTo>
              </a:path>
              <a:path w="1117600" h="890270">
                <a:moveTo>
                  <a:pt x="1021079" y="483107"/>
                </a:moveTo>
                <a:lnTo>
                  <a:pt x="836675" y="589787"/>
                </a:lnTo>
              </a:path>
              <a:path w="1117600" h="890270">
                <a:moveTo>
                  <a:pt x="1115567" y="161543"/>
                </a:moveTo>
                <a:lnTo>
                  <a:pt x="1115567" y="406907"/>
                </a:lnTo>
              </a:path>
              <a:path w="1117600" h="890270">
                <a:moveTo>
                  <a:pt x="836675" y="644651"/>
                </a:moveTo>
                <a:lnTo>
                  <a:pt x="562355" y="486155"/>
                </a:lnTo>
              </a:path>
              <a:path w="1117600" h="890270">
                <a:moveTo>
                  <a:pt x="278891" y="890015"/>
                </a:moveTo>
                <a:lnTo>
                  <a:pt x="278891" y="649223"/>
                </a:lnTo>
              </a:path>
            </a:pathLst>
          </a:custGeom>
          <a:ln w="17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3863218" y="5625083"/>
            <a:ext cx="1087120" cy="97790"/>
            <a:chOff x="3863218" y="5625083"/>
            <a:chExt cx="1087120" cy="97790"/>
          </a:xfrm>
        </p:grpSpPr>
        <p:sp>
          <p:nvSpPr>
            <p:cNvPr id="32" name="object 32"/>
            <p:cNvSpPr/>
            <p:nvPr/>
          </p:nvSpPr>
          <p:spPr>
            <a:xfrm>
              <a:off x="4763902" y="5625083"/>
              <a:ext cx="186055" cy="97790"/>
            </a:xfrm>
            <a:custGeom>
              <a:avLst/>
              <a:gdLst/>
              <a:ahLst/>
              <a:cxnLst/>
              <a:rect l="l" t="t" r="r" b="b"/>
              <a:pathLst>
                <a:path w="186054" h="97789">
                  <a:moveTo>
                    <a:pt x="185927" y="48767"/>
                  </a:moveTo>
                  <a:lnTo>
                    <a:pt x="0" y="0"/>
                  </a:lnTo>
                  <a:lnTo>
                    <a:pt x="22859" y="48767"/>
                  </a:lnTo>
                  <a:lnTo>
                    <a:pt x="0" y="97535"/>
                  </a:lnTo>
                  <a:lnTo>
                    <a:pt x="185927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866266" y="5679947"/>
              <a:ext cx="917575" cy="0"/>
            </a:xfrm>
            <a:custGeom>
              <a:avLst/>
              <a:gdLst/>
              <a:ahLst/>
              <a:cxnLst/>
              <a:rect l="l" t="t" r="r" b="b"/>
              <a:pathLst>
                <a:path w="917575">
                  <a:moveTo>
                    <a:pt x="91744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863218" y="5666231"/>
              <a:ext cx="923925" cy="18415"/>
            </a:xfrm>
            <a:custGeom>
              <a:avLst/>
              <a:gdLst/>
              <a:ahLst/>
              <a:cxnLst/>
              <a:rect l="l" t="t" r="r" b="b"/>
              <a:pathLst>
                <a:path w="923925" h="18414">
                  <a:moveTo>
                    <a:pt x="923543" y="18287"/>
                  </a:moveTo>
                  <a:lnTo>
                    <a:pt x="923543" y="0"/>
                  </a:lnTo>
                  <a:lnTo>
                    <a:pt x="0" y="0"/>
                  </a:lnTo>
                  <a:lnTo>
                    <a:pt x="0" y="18287"/>
                  </a:lnTo>
                  <a:lnTo>
                    <a:pt x="923543" y="18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434472" y="5733308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57128" y="5437652"/>
            <a:ext cx="107759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fuming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HNO</a:t>
            </a:r>
            <a:r>
              <a:rPr sz="1275" b="1" spc="7" baseline="-16339" dirty="0">
                <a:latin typeface="Arial"/>
                <a:cs typeface="Arial"/>
              </a:rPr>
              <a:t>3</a:t>
            </a:r>
            <a:r>
              <a:rPr sz="1200" b="1" spc="5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38836" y="5693684"/>
            <a:ext cx="97409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latin typeface="Arial"/>
                <a:cs typeface="Arial"/>
              </a:rPr>
              <a:t>cH</a:t>
            </a:r>
            <a:r>
              <a:rPr sz="1275" b="1" spc="7" baseline="-16339" dirty="0">
                <a:latin typeface="Arial"/>
                <a:cs typeface="Arial"/>
              </a:rPr>
              <a:t>2</a:t>
            </a:r>
            <a:r>
              <a:rPr sz="1200" b="1" spc="5" dirty="0">
                <a:latin typeface="Arial"/>
                <a:cs typeface="Arial"/>
              </a:rPr>
              <a:t>SO</a:t>
            </a:r>
            <a:r>
              <a:rPr sz="1275" b="1" spc="7" baseline="-16339" dirty="0">
                <a:latin typeface="Arial"/>
                <a:cs typeface="Arial"/>
              </a:rPr>
              <a:t>4</a:t>
            </a:r>
            <a:r>
              <a:rPr sz="1200" b="1" spc="5" dirty="0">
                <a:latin typeface="Arial"/>
                <a:cs typeface="Arial"/>
              </a:rPr>
              <a:t>, </a:t>
            </a:r>
            <a:r>
              <a:rPr sz="1200" b="1" dirty="0">
                <a:latin typeface="Arial"/>
                <a:cs typeface="Arial"/>
              </a:rPr>
              <a:t>0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°C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77314" y="5733308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16763" y="4928636"/>
            <a:ext cx="36893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spc="7" baseline="-16339" dirty="0">
                <a:latin typeface="Arial"/>
                <a:cs typeface="Arial"/>
              </a:rPr>
              <a:t>2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76930" y="5736356"/>
            <a:ext cx="1365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014851" y="6010343"/>
            <a:ext cx="580390" cy="419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indent="283210">
              <a:lnSpc>
                <a:spcPct val="107500"/>
              </a:lnSpc>
              <a:spcBef>
                <a:spcPts val="95"/>
              </a:spcBef>
            </a:pPr>
            <a:r>
              <a:rPr sz="1200" b="1" spc="-15" dirty="0">
                <a:latin typeface="Arial"/>
                <a:cs typeface="Arial"/>
              </a:rPr>
              <a:t>8</a:t>
            </a:r>
            <a:r>
              <a:rPr sz="1200" b="1" dirty="0">
                <a:latin typeface="Arial"/>
                <a:cs typeface="Arial"/>
              </a:rPr>
              <a:t>%  </a:t>
            </a:r>
            <a:r>
              <a:rPr sz="1200" b="1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75" b="1" spc="7" baseline="-16339" dirty="0">
                <a:latin typeface="Arial"/>
                <a:cs typeface="Arial"/>
              </a:rPr>
              <a:t>2</a:t>
            </a:r>
            <a:endParaRPr sz="1275" baseline="-16339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79907" y="6022868"/>
            <a:ext cx="33274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spc="10" dirty="0">
                <a:latin typeface="Arial"/>
                <a:cs typeface="Arial"/>
              </a:rPr>
              <a:t>7</a:t>
            </a:r>
            <a:r>
              <a:rPr sz="1200" b="1" spc="-15" dirty="0">
                <a:latin typeface="Arial"/>
                <a:cs typeface="Arial"/>
              </a:rPr>
              <a:t>2</a:t>
            </a:r>
            <a:r>
              <a:rPr sz="1200" b="1" spc="5" dirty="0"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87864" y="6534401"/>
            <a:ext cx="78524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0"/>
              </a:spcBef>
              <a:buChar char="•"/>
              <a:tabLst>
                <a:tab pos="156210" algn="l"/>
              </a:tabLst>
            </a:pP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the case of quinoline, equal </a:t>
            </a:r>
            <a:r>
              <a:rPr sz="1800" spc="-10" dirty="0">
                <a:latin typeface="Arial"/>
                <a:cs typeface="Arial"/>
              </a:rPr>
              <a:t>amounts </a:t>
            </a:r>
            <a:r>
              <a:rPr sz="1800" spc="-5" dirty="0">
                <a:latin typeface="Arial"/>
                <a:cs typeface="Arial"/>
              </a:rPr>
              <a:t>of the 5-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8-isomer are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produced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Slide Number Placeholder 3"/>
          <p:cNvSpPr>
            <a:spLocks noGrp="1"/>
          </p:cNvSpPr>
          <p:nvPr/>
        </p:nvSpPr>
        <p:spPr>
          <a:xfrm>
            <a:off x="9993630" y="7031743"/>
            <a:ext cx="534670" cy="524757"/>
          </a:xfrm>
          <a:prstGeom prst="rect">
            <a:avLst/>
          </a:prstGeom>
          <a:noFill/>
        </p:spPr>
        <p:txBody>
          <a:bodyPr vert="horz" lIns="104278" tIns="52139" rIns="104278" bIns="5213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B6B41-2671-44F8-8195-D974555ECC08}" type="slidenum">
              <a:rPr lang="en-US" sz="1600" b="1" smtClean="0"/>
              <a:pPr/>
              <a:t>9</a:t>
            </a:fld>
            <a:endParaRPr lang="en-US" sz="1600" b="1" dirty="0" smtClean="0"/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-63500" y="7207250"/>
            <a:ext cx="188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44546A"/>
                </a:solidFill>
              </a:rPr>
              <a:t>Dr. Rajeev </a:t>
            </a:r>
            <a:r>
              <a:rPr lang="en-US" sz="1600" b="1" dirty="0" err="1">
                <a:solidFill>
                  <a:srgbClr val="44546A"/>
                </a:solidFill>
              </a:rPr>
              <a:t>Ranjan</a:t>
            </a:r>
            <a:endParaRPr lang="en-US" sz="1600" b="1" dirty="0">
              <a:solidFill>
                <a:srgbClr val="44546A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1072</Words>
  <Application>Microsoft Office PowerPoint</Application>
  <PresentationFormat>Custom</PresentationFormat>
  <Paragraphs>415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Quinolines – Synthesis</vt:lpstr>
      <vt:lpstr>           Quinolines – Synthesis  Conrad-Limpach-Knorr Synthesis</vt:lpstr>
      <vt:lpstr>Quinolines – Synthesis</vt:lpstr>
      <vt:lpstr>Quinolines – Synthesis</vt:lpstr>
      <vt:lpstr>Isoquinolines – Synthesis</vt:lpstr>
      <vt:lpstr>Isoquinolines – Synthesis</vt:lpstr>
      <vt:lpstr>Quinolines/Isoquinolines –  Electrophilic Reactions</vt:lpstr>
      <vt:lpstr>Quinolines/Isoquinolines –  Electrophilic Reactions</vt:lpstr>
      <vt:lpstr>Quinolines/Isoquinolines –  Nucleophilic Reactions</vt:lpstr>
      <vt:lpstr>Quinolines/Isoquinolines –  Nucleophilic Reactions</vt:lpstr>
      <vt:lpstr>Quinolines/Isoquinolines –  Nucleophilic Substitution</vt:lpstr>
      <vt:lpstr>Quinolines/Isoquinolines –  The Reissert Reaction</vt:lpstr>
      <vt:lpstr>Isoquinolines – Synthesis of a Natural Product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HeterocycleLectures2011,12</dc:title>
  <dc:creator>stephenc</dc:creator>
  <cp:lastModifiedBy>aa</cp:lastModifiedBy>
  <cp:revision>7</cp:revision>
  <dcterms:created xsi:type="dcterms:W3CDTF">2020-04-19T21:45:28Z</dcterms:created>
  <dcterms:modified xsi:type="dcterms:W3CDTF">2020-05-04T06:19:53Z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2011-09-20T00:00:00Z</vt:filetime>
  </property>
  <property fmtid="{D5CDD505-2E9C-101B-9397-08002B2CF9AE}" pid="3" name="Creator">
    <vt:lpwstr>PDFCreator Version 0.9.0</vt:lpwstr>
  </property>
  <property fmtid="{D5CDD505-2E9C-101B-9397-08002B2CF9AE}" pid="4" name="LastSaved">
    <vt:filetime>2020-04-19T00:00:00Z</vt:filetime>
  </property>
</Properties>
</file>